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entaurus_cover_right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97880" y="0"/>
            <a:ext cx="62910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888736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364A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76656" y="658368"/>
            <a:ext cx="2157984" cy="256032"/>
          </a:xfrm>
          <a:prstGeom prst="roundRect">
            <a:avLst>
              <a:gd name="adj" fmla="val 14286"/>
            </a:avLst>
          </a:prstGeom>
          <a:solidFill>
            <a:srgbClr val="2364A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58952" y="723290"/>
            <a:ext cx="19933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60" b="1" dirty="0">
                <a:solidFill>
                  <a:srgbClr val="FFFFFF"/>
                </a:solidFill>
              </a:rPr>
              <a:t>CLIENT-READY STRATEGY DECK</a:t>
            </a:r>
            <a:endParaRPr lang="en-US" sz="660" dirty="0"/>
          </a:p>
        </p:txBody>
      </p:sp>
      <p:sp>
        <p:nvSpPr>
          <p:cNvPr id="7" name="Text 4"/>
          <p:cNvSpPr/>
          <p:nvPr/>
        </p:nvSpPr>
        <p:spPr>
          <a:xfrm>
            <a:off x="658368" y="1325880"/>
            <a:ext cx="4937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Centaurus AI Advisory &amp; Assurance Practice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676656" y="2880360"/>
            <a:ext cx="4709160" cy="8686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111827"/>
                </a:solidFill>
              </a:rPr>
              <a:t>A Centaurus-led growth platform for AI audits, advisory retainers, and software-company trust assurance—powered by HAIEC.</a:t>
            </a:r>
            <a:endParaRPr lang="en-US" sz="1520" dirty="0"/>
          </a:p>
        </p:txBody>
      </p:sp>
      <p:sp>
        <p:nvSpPr>
          <p:cNvPr id="9" name="Shape 6"/>
          <p:cNvSpPr/>
          <p:nvPr/>
        </p:nvSpPr>
        <p:spPr>
          <a:xfrm>
            <a:off x="676656" y="4160520"/>
            <a:ext cx="4389120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76656" y="4453128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2364AA"/>
                </a:solidFill>
              </a:rPr>
              <a:t>Centaurus owns market leadership. HAIEC covers the technical trust layer.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676656" y="6281928"/>
            <a:ext cx="28346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" dirty="0">
                <a:solidFill>
                  <a:srgbClr val="667085"/>
                </a:solidFill>
              </a:rPr>
              <a:t>Prepared for Centaurus Technology</a:t>
            </a:r>
            <a:endParaRPr lang="en-US" sz="72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Operating model: Centaurus owns the market, HAIEC powers the evidence layer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This must be structured as a practice launch, not a loose partnership.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85216" y="1481328"/>
            <a:ext cx="1975104" cy="4251960"/>
          </a:xfrm>
          <a:prstGeom prst="roundRect">
            <a:avLst>
              <a:gd name="adj" fmla="val 1852"/>
            </a:avLst>
          </a:prstGeom>
          <a:solidFill>
            <a:srgbClr val="FFFFFF"/>
          </a:solidFill>
          <a:ln w="8255">
            <a:solidFill>
              <a:srgbClr val="D7D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85216" y="1481328"/>
            <a:ext cx="1975104" cy="109728"/>
          </a:xfrm>
          <a:prstGeom prst="rect">
            <a:avLst/>
          </a:prstGeom>
          <a:solidFill>
            <a:srgbClr val="2364A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49808" y="1792224"/>
            <a:ext cx="1645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111827"/>
                </a:solidFill>
              </a:rPr>
              <a:t>Practice leadership</a:t>
            </a:r>
            <a:endParaRPr lang="en-US" sz="1220" dirty="0"/>
          </a:p>
        </p:txBody>
      </p:sp>
      <p:sp>
        <p:nvSpPr>
          <p:cNvPr id="8" name="Text 6"/>
          <p:cNvSpPr/>
          <p:nvPr/>
        </p:nvSpPr>
        <p:spPr>
          <a:xfrm>
            <a:off x="822960" y="2423160"/>
            <a:ext cx="1444752" cy="21945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030" dirty="0">
                <a:solidFill>
                  <a:srgbClr val="111827"/>
                </a:solidFill>
              </a:rPr>
              <a:t>P&amp;L owner</a:t>
            </a:r>
            <a:endParaRPr lang="en-US" sz="1030" dirty="0"/>
          </a:p>
          <a:p>
            <a:r>
              <a:rPr lang="en-US" sz="1030" dirty="0">
                <a:solidFill>
                  <a:srgbClr val="111827"/>
                </a:solidFill>
              </a:rPr>
              <a:t>offer packaging</a:t>
            </a:r>
            <a:endParaRPr lang="en-US" sz="1030" dirty="0"/>
          </a:p>
          <a:p>
            <a:r>
              <a:rPr lang="en-US" sz="1030" dirty="0">
                <a:solidFill>
                  <a:srgbClr val="111827"/>
                </a:solidFill>
              </a:rPr>
              <a:t>weekly pipeline</a:t>
            </a:r>
            <a:endParaRPr lang="en-US" sz="1030" dirty="0"/>
          </a:p>
          <a:p>
            <a:r>
              <a:rPr lang="en-US" sz="1030" dirty="0">
                <a:solidFill>
                  <a:srgbClr val="111827"/>
                </a:solidFill>
              </a:rPr>
              <a:t>quality standards</a:t>
            </a:r>
            <a:endParaRPr lang="en-US" sz="1030" dirty="0"/>
          </a:p>
        </p:txBody>
      </p:sp>
      <p:sp>
        <p:nvSpPr>
          <p:cNvPr id="9" name="Shape 7"/>
          <p:cNvSpPr/>
          <p:nvPr/>
        </p:nvSpPr>
        <p:spPr>
          <a:xfrm>
            <a:off x="2889504" y="1481328"/>
            <a:ext cx="1975104" cy="4251960"/>
          </a:xfrm>
          <a:prstGeom prst="roundRect">
            <a:avLst>
              <a:gd name="adj" fmla="val 1852"/>
            </a:avLst>
          </a:prstGeom>
          <a:solidFill>
            <a:srgbClr val="FFFFFF"/>
          </a:solidFill>
          <a:ln w="8255">
            <a:solidFill>
              <a:srgbClr val="D7DE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889504" y="1481328"/>
            <a:ext cx="1975104" cy="109728"/>
          </a:xfrm>
          <a:prstGeom prst="rect">
            <a:avLst/>
          </a:prstGeom>
          <a:solidFill>
            <a:srgbClr val="B9871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54096" y="1792224"/>
            <a:ext cx="1645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111827"/>
                </a:solidFill>
              </a:rPr>
              <a:t>Advisory board</a:t>
            </a:r>
            <a:endParaRPr lang="en-US" sz="1220" dirty="0"/>
          </a:p>
        </p:txBody>
      </p:sp>
      <p:sp>
        <p:nvSpPr>
          <p:cNvPr id="12" name="Text 10"/>
          <p:cNvSpPr/>
          <p:nvPr/>
        </p:nvSpPr>
        <p:spPr>
          <a:xfrm>
            <a:off x="3127248" y="2423160"/>
            <a:ext cx="1444752" cy="21945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030" dirty="0">
                <a:solidFill>
                  <a:srgbClr val="111827"/>
                </a:solidFill>
              </a:rPr>
              <a:t>legal / governance</a:t>
            </a:r>
            <a:endParaRPr lang="en-US" sz="1030" dirty="0"/>
          </a:p>
          <a:p>
            <a:r>
              <a:rPr lang="en-US" sz="1030" dirty="0">
                <a:solidFill>
                  <a:srgbClr val="111827"/>
                </a:solidFill>
              </a:rPr>
              <a:t>cybersecurity</a:t>
            </a:r>
            <a:endParaRPr lang="en-US" sz="1030" dirty="0"/>
          </a:p>
          <a:p>
            <a:r>
              <a:rPr lang="en-US" sz="1030" dirty="0">
                <a:solidFill>
                  <a:srgbClr val="111827"/>
                </a:solidFill>
              </a:rPr>
              <a:t>software operators</a:t>
            </a:r>
            <a:endParaRPr lang="en-US" sz="1030" dirty="0"/>
          </a:p>
          <a:p>
            <a:r>
              <a:rPr lang="en-US" sz="1030" dirty="0">
                <a:solidFill>
                  <a:srgbClr val="111827"/>
                </a:solidFill>
              </a:rPr>
              <a:t>local leaders</a:t>
            </a:r>
            <a:endParaRPr lang="en-US" sz="1030" dirty="0"/>
          </a:p>
        </p:txBody>
      </p:sp>
      <p:sp>
        <p:nvSpPr>
          <p:cNvPr id="13" name="Shape 11"/>
          <p:cNvSpPr/>
          <p:nvPr/>
        </p:nvSpPr>
        <p:spPr>
          <a:xfrm>
            <a:off x="5193792" y="1481328"/>
            <a:ext cx="1975104" cy="4251960"/>
          </a:xfrm>
          <a:prstGeom prst="roundRect">
            <a:avLst>
              <a:gd name="adj" fmla="val 1852"/>
            </a:avLst>
          </a:prstGeom>
          <a:solidFill>
            <a:srgbClr val="FFFFFF"/>
          </a:solidFill>
          <a:ln w="8255">
            <a:solidFill>
              <a:srgbClr val="D7DE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93792" y="1481328"/>
            <a:ext cx="1975104" cy="109728"/>
          </a:xfrm>
          <a:prstGeom prst="rect">
            <a:avLst/>
          </a:prstGeom>
          <a:solidFill>
            <a:srgbClr val="2F8F8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58384" y="1792224"/>
            <a:ext cx="1645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111827"/>
                </a:solidFill>
              </a:rPr>
              <a:t>Marketing / PR</a:t>
            </a:r>
            <a:endParaRPr lang="en-US" sz="1220" dirty="0"/>
          </a:p>
        </p:txBody>
      </p:sp>
      <p:sp>
        <p:nvSpPr>
          <p:cNvPr id="16" name="Text 14"/>
          <p:cNvSpPr/>
          <p:nvPr/>
        </p:nvSpPr>
        <p:spPr>
          <a:xfrm>
            <a:off x="5431536" y="2423160"/>
            <a:ext cx="1444752" cy="21945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030" dirty="0">
                <a:solidFill>
                  <a:srgbClr val="111827"/>
                </a:solidFill>
              </a:rPr>
              <a:t>press angles</a:t>
            </a:r>
            <a:endParaRPr lang="en-US" sz="1030" dirty="0"/>
          </a:p>
          <a:p>
            <a:r>
              <a:rPr lang="en-US" sz="1030" dirty="0">
                <a:solidFill>
                  <a:srgbClr val="111827"/>
                </a:solidFill>
              </a:rPr>
              <a:t>podcasts</a:t>
            </a:r>
            <a:endParaRPr lang="en-US" sz="1030" dirty="0"/>
          </a:p>
          <a:p>
            <a:r>
              <a:rPr lang="en-US" sz="1030" dirty="0">
                <a:solidFill>
                  <a:srgbClr val="111827"/>
                </a:solidFill>
              </a:rPr>
              <a:t>seminars</a:t>
            </a:r>
            <a:endParaRPr lang="en-US" sz="1030" dirty="0"/>
          </a:p>
          <a:p>
            <a:r>
              <a:rPr lang="en-US" sz="1030" dirty="0">
                <a:solidFill>
                  <a:srgbClr val="111827"/>
                </a:solidFill>
              </a:rPr>
              <a:t>case studies</a:t>
            </a:r>
            <a:endParaRPr lang="en-US" sz="1030" dirty="0"/>
          </a:p>
        </p:txBody>
      </p:sp>
      <p:sp>
        <p:nvSpPr>
          <p:cNvPr id="17" name="Shape 15"/>
          <p:cNvSpPr/>
          <p:nvPr/>
        </p:nvSpPr>
        <p:spPr>
          <a:xfrm>
            <a:off x="7498080" y="1481328"/>
            <a:ext cx="1975104" cy="4251960"/>
          </a:xfrm>
          <a:prstGeom prst="roundRect">
            <a:avLst>
              <a:gd name="adj" fmla="val 1852"/>
            </a:avLst>
          </a:prstGeom>
          <a:solidFill>
            <a:srgbClr val="FFFFFF"/>
          </a:solidFill>
          <a:ln w="8255">
            <a:solidFill>
              <a:srgbClr val="D7DEE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498080" y="1481328"/>
            <a:ext cx="1975104" cy="109728"/>
          </a:xfrm>
          <a:prstGeom prst="rect">
            <a:avLst/>
          </a:prstGeom>
          <a:solidFill>
            <a:srgbClr val="3E7B5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662672" y="1792224"/>
            <a:ext cx="1645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111827"/>
                </a:solidFill>
              </a:rPr>
              <a:t>Sales engine</a:t>
            </a:r>
            <a:endParaRPr lang="en-US" sz="1220" dirty="0"/>
          </a:p>
        </p:txBody>
      </p:sp>
      <p:sp>
        <p:nvSpPr>
          <p:cNvPr id="20" name="Text 18"/>
          <p:cNvSpPr/>
          <p:nvPr/>
        </p:nvSpPr>
        <p:spPr>
          <a:xfrm>
            <a:off x="7735824" y="2423160"/>
            <a:ext cx="1444752" cy="21945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030" dirty="0">
                <a:solidFill>
                  <a:srgbClr val="111827"/>
                </a:solidFill>
              </a:rPr>
              <a:t>lead lists</a:t>
            </a:r>
            <a:endParaRPr lang="en-US" sz="1030" dirty="0"/>
          </a:p>
          <a:p>
            <a:r>
              <a:rPr lang="en-US" sz="1030" dirty="0">
                <a:solidFill>
                  <a:srgbClr val="111827"/>
                </a:solidFill>
              </a:rPr>
              <a:t>appointment setting</a:t>
            </a:r>
            <a:endParaRPr lang="en-US" sz="1030" dirty="0"/>
          </a:p>
          <a:p>
            <a:r>
              <a:rPr lang="en-US" sz="1030" dirty="0">
                <a:solidFill>
                  <a:srgbClr val="111827"/>
                </a:solidFill>
              </a:rPr>
              <a:t>partner channels</a:t>
            </a:r>
            <a:endParaRPr lang="en-US" sz="1030" dirty="0"/>
          </a:p>
          <a:p>
            <a:r>
              <a:rPr lang="en-US" sz="1030" dirty="0">
                <a:solidFill>
                  <a:srgbClr val="111827"/>
                </a:solidFill>
              </a:rPr>
              <a:t>deal desk</a:t>
            </a:r>
            <a:endParaRPr lang="en-US" sz="1030" dirty="0"/>
          </a:p>
        </p:txBody>
      </p:sp>
      <p:sp>
        <p:nvSpPr>
          <p:cNvPr id="21" name="Shape 19"/>
          <p:cNvSpPr/>
          <p:nvPr/>
        </p:nvSpPr>
        <p:spPr>
          <a:xfrm>
            <a:off x="9802368" y="1481328"/>
            <a:ext cx="1975104" cy="4251960"/>
          </a:xfrm>
          <a:prstGeom prst="roundRect">
            <a:avLst>
              <a:gd name="adj" fmla="val 1852"/>
            </a:avLst>
          </a:prstGeom>
          <a:solidFill>
            <a:srgbClr val="FFFFFF"/>
          </a:solidFill>
          <a:ln w="8255">
            <a:solidFill>
              <a:srgbClr val="D7DEE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802368" y="1481328"/>
            <a:ext cx="1975104" cy="109728"/>
          </a:xfrm>
          <a:prstGeom prst="rect">
            <a:avLst/>
          </a:prstGeom>
          <a:solidFill>
            <a:srgbClr val="17324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966960" y="1792224"/>
            <a:ext cx="1645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111827"/>
                </a:solidFill>
              </a:rPr>
              <a:t>Delivery pods</a:t>
            </a:r>
            <a:endParaRPr lang="en-US" sz="1220" dirty="0"/>
          </a:p>
        </p:txBody>
      </p:sp>
      <p:sp>
        <p:nvSpPr>
          <p:cNvPr id="24" name="Text 22"/>
          <p:cNvSpPr/>
          <p:nvPr/>
        </p:nvSpPr>
        <p:spPr>
          <a:xfrm>
            <a:off x="10040112" y="2423160"/>
            <a:ext cx="1444752" cy="21945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030" dirty="0">
                <a:solidFill>
                  <a:srgbClr val="111827"/>
                </a:solidFill>
              </a:rPr>
              <a:t>trained alumni</a:t>
            </a:r>
            <a:endParaRPr lang="en-US" sz="1030" dirty="0"/>
          </a:p>
          <a:p>
            <a:r>
              <a:rPr lang="en-US" sz="1030" dirty="0">
                <a:solidFill>
                  <a:srgbClr val="111827"/>
                </a:solidFill>
              </a:rPr>
              <a:t>audit associates</a:t>
            </a:r>
            <a:endParaRPr lang="en-US" sz="1030" dirty="0"/>
          </a:p>
          <a:p>
            <a:r>
              <a:rPr lang="en-US" sz="1030" dirty="0">
                <a:solidFill>
                  <a:srgbClr val="111827"/>
                </a:solidFill>
              </a:rPr>
              <a:t>implementation specialists</a:t>
            </a:r>
            <a:endParaRPr lang="en-US" sz="1030" dirty="0"/>
          </a:p>
          <a:p>
            <a:r>
              <a:rPr lang="en-US" sz="1030" dirty="0">
                <a:solidFill>
                  <a:srgbClr val="111827"/>
                </a:solidFill>
              </a:rPr>
              <a:t>HAIEC support</a:t>
            </a:r>
            <a:endParaRPr lang="en-US" sz="1030" dirty="0"/>
          </a:p>
        </p:txBody>
      </p:sp>
      <p:sp>
        <p:nvSpPr>
          <p:cNvPr id="25" name="Shape 23"/>
          <p:cNvSpPr/>
          <p:nvPr/>
        </p:nvSpPr>
        <p:spPr>
          <a:xfrm>
            <a:off x="987552" y="5806440"/>
            <a:ext cx="10058400" cy="393192"/>
          </a:xfrm>
          <a:prstGeom prst="roundRect">
            <a:avLst>
              <a:gd name="adj" fmla="val 9302"/>
            </a:avLst>
          </a:prstGeom>
          <a:solidFill>
            <a:srgbClr val="FFFFFF"/>
          </a:solidFill>
          <a:ln w="8890">
            <a:solidFill>
              <a:srgbClr val="2364A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88720" y="5989320"/>
            <a:ext cx="9656064" cy="457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230" b="1" dirty="0">
                <a:solidFill>
                  <a:srgbClr val="111827"/>
                </a:solidFill>
              </a:rPr>
              <a:t>Management rule: no execution owner, no practice. The board adds credibility; the sales team turns credibility into appointments.</a:t>
            </a:r>
            <a:endParaRPr lang="en-US" sz="1230" dirty="0"/>
          </a:p>
        </p:txBody>
      </p:sp>
      <p:sp>
        <p:nvSpPr>
          <p:cNvPr id="27" name="Shape 25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10</a:t>
            </a:r>
            <a:endParaRPr lang="en-US" sz="650" dirty="0"/>
          </a:p>
        </p:txBody>
      </p:sp>
      <p:sp>
        <p:nvSpPr>
          <p:cNvPr id="29" name="Text 27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Centaurus AI Advisory &amp; Assurance Practice</a:t>
            </a:r>
            <a:endParaRPr lang="en-US" sz="64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Go-to-market should manufacture trust and meetings simultaneously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PR without sales becomes vanity; sales without authority becomes staffing outreach. Both engines must run together.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49808" y="1481328"/>
            <a:ext cx="5120640" cy="4096512"/>
          </a:xfrm>
          <a:prstGeom prst="roundRect">
            <a:avLst>
              <a:gd name="adj" fmla="val 893"/>
            </a:avLst>
          </a:prstGeom>
          <a:solidFill>
            <a:srgbClr val="FFFFFF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49808" y="1481328"/>
            <a:ext cx="5120640" cy="91440"/>
          </a:xfrm>
          <a:prstGeom prst="rect">
            <a:avLst/>
          </a:prstGeom>
          <a:solidFill>
            <a:srgbClr val="2F8F8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05840" y="1645920"/>
            <a:ext cx="1371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b="1" dirty="0">
                <a:solidFill>
                  <a:srgbClr val="2F8F83"/>
                </a:solidFill>
              </a:rPr>
              <a:t>MARKETING / PR</a:t>
            </a:r>
            <a:endParaRPr lang="en-US" sz="670" dirty="0"/>
          </a:p>
        </p:txBody>
      </p:sp>
      <p:sp>
        <p:nvSpPr>
          <p:cNvPr id="8" name="Text 6"/>
          <p:cNvSpPr/>
          <p:nvPr/>
        </p:nvSpPr>
        <p:spPr>
          <a:xfrm>
            <a:off x="1005840" y="178308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Authority engine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24128" y="2359152"/>
            <a:ext cx="4251960" cy="22402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150" dirty="0">
                <a:solidFill>
                  <a:srgbClr val="111827"/>
                </a:solidFill>
              </a:rPr>
              <a:t>Quarterly “AI Readiness Index” for software companies</a:t>
            </a:r>
            <a:endParaRPr lang="en-US" sz="1150" dirty="0"/>
          </a:p>
          <a:p>
            <a:r>
              <a:rPr lang="en-US" sz="1150" dirty="0">
                <a:solidFill>
                  <a:srgbClr val="111827"/>
                </a:solidFill>
              </a:rPr>
              <a:t>Podcast appearances with advisory-board members</a:t>
            </a:r>
            <a:endParaRPr lang="en-US" sz="1150" dirty="0"/>
          </a:p>
          <a:p>
            <a:r>
              <a:rPr lang="en-US" sz="1150" dirty="0">
                <a:solidFill>
                  <a:srgbClr val="111827"/>
                </a:solidFill>
              </a:rPr>
              <a:t>Chamber and founder seminars on AI trust readiness</a:t>
            </a:r>
            <a:endParaRPr lang="en-US" sz="1150" dirty="0"/>
          </a:p>
          <a:p>
            <a:r>
              <a:rPr lang="en-US" sz="1150" dirty="0">
                <a:solidFill>
                  <a:srgbClr val="111827"/>
                </a:solidFill>
              </a:rPr>
              <a:t>Articles: NYC audit, Texas AI readiness, buyer security reviews</a:t>
            </a:r>
            <a:endParaRPr lang="en-US" sz="1150" dirty="0"/>
          </a:p>
          <a:p>
            <a:r>
              <a:rPr lang="en-US" sz="1150" dirty="0">
                <a:solidFill>
                  <a:srgbClr val="111827"/>
                </a:solidFill>
              </a:rPr>
              <a:t>Anonymous risk-pattern reports from early audits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327648" y="1481328"/>
            <a:ext cx="5120640" cy="4096512"/>
          </a:xfrm>
          <a:prstGeom prst="roundRect">
            <a:avLst>
              <a:gd name="adj" fmla="val 893"/>
            </a:avLst>
          </a:prstGeom>
          <a:solidFill>
            <a:srgbClr val="FFFFFF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327648" y="1481328"/>
            <a:ext cx="5120640" cy="91440"/>
          </a:xfrm>
          <a:prstGeom prst="rect">
            <a:avLst/>
          </a:prstGeom>
          <a:solidFill>
            <a:srgbClr val="2364A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0" y="1645920"/>
            <a:ext cx="13716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b="1" dirty="0">
                <a:solidFill>
                  <a:srgbClr val="2364AA"/>
                </a:solidFill>
              </a:rPr>
              <a:t>SALES</a:t>
            </a:r>
            <a:endParaRPr lang="en-US" sz="670" dirty="0"/>
          </a:p>
        </p:txBody>
      </p:sp>
      <p:sp>
        <p:nvSpPr>
          <p:cNvPr id="13" name="Text 11"/>
          <p:cNvSpPr/>
          <p:nvPr/>
        </p:nvSpPr>
        <p:spPr>
          <a:xfrm>
            <a:off x="6583680" y="178308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Pipeline engine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601968" y="2359152"/>
            <a:ext cx="4251960" cy="22402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150" dirty="0">
                <a:solidFill>
                  <a:srgbClr val="111827"/>
                </a:solidFill>
              </a:rPr>
              <a:t>Named account list: software companies, HR tech, AI SaaS</a:t>
            </a:r>
            <a:endParaRPr lang="en-US" sz="1150" dirty="0"/>
          </a:p>
          <a:p>
            <a:r>
              <a:rPr lang="en-US" sz="1150" dirty="0">
                <a:solidFill>
                  <a:srgbClr val="111827"/>
                </a:solidFill>
              </a:rPr>
              <a:t>Trigger-based outreach: hiring AI, customer security reviews, new product launches</a:t>
            </a:r>
            <a:endParaRPr lang="en-US" sz="1150" dirty="0"/>
          </a:p>
          <a:p>
            <a:r>
              <a:rPr lang="en-US" sz="1150" dirty="0">
                <a:solidFill>
                  <a:srgbClr val="111827"/>
                </a:solidFill>
              </a:rPr>
              <a:t>Partner channels: law firms, MSPs, incubators, fractional CISOs</a:t>
            </a:r>
            <a:endParaRPr lang="en-US" sz="1150" dirty="0"/>
          </a:p>
          <a:p>
            <a:r>
              <a:rPr lang="en-US" sz="1150" dirty="0">
                <a:solidFill>
                  <a:srgbClr val="111827"/>
                </a:solidFill>
              </a:rPr>
              <a:t>Weekly appointment target and conversion dashboard</a:t>
            </a:r>
            <a:endParaRPr lang="en-US" sz="1150" dirty="0"/>
          </a:p>
          <a:p>
            <a:r>
              <a:rPr lang="en-US" sz="1150" dirty="0">
                <a:solidFill>
                  <a:srgbClr val="111827"/>
                </a:solidFill>
              </a:rPr>
              <a:t>Audit-to-retainer handoff script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960120" y="5733288"/>
            <a:ext cx="10104120" cy="411480"/>
          </a:xfrm>
          <a:prstGeom prst="roundRect">
            <a:avLst>
              <a:gd name="adj" fmla="val 8889"/>
            </a:avLst>
          </a:prstGeom>
          <a:solidFill>
            <a:srgbClr val="EAF2FB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61288" y="5916168"/>
            <a:ext cx="9701784" cy="640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260" b="1" dirty="0">
                <a:solidFill>
                  <a:srgbClr val="111827"/>
                </a:solidFill>
              </a:rPr>
              <a:t>The objective is not awareness. The objective is to become the obvious first call when a software company needs AI trust evidence.</a:t>
            </a:r>
            <a:endParaRPr lang="en-US" sz="1260" dirty="0"/>
          </a:p>
        </p:txBody>
      </p:sp>
      <p:sp>
        <p:nvSpPr>
          <p:cNvPr id="17" name="Shape 15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11</a:t>
            </a:r>
            <a:endParaRPr lang="en-US" sz="650" dirty="0"/>
          </a:p>
        </p:txBody>
      </p:sp>
      <p:sp>
        <p:nvSpPr>
          <p:cNvPr id="19" name="Text 17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Centaurus AI Advisory &amp; Assurance Practice</a:t>
            </a:r>
            <a:endParaRPr lang="en-US" sz="64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Pilot customers create valuation, funding, and acquisition optionality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The first 20 pilots should be treated as proof assets: data, case studies, repeatability, and recurring-revenue conversion.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3232" y="1444752"/>
            <a:ext cx="3246120" cy="4160520"/>
          </a:xfrm>
          <a:prstGeom prst="roundRect">
            <a:avLst>
              <a:gd name="adj" fmla="val 1408"/>
            </a:avLst>
          </a:prstGeom>
          <a:solidFill>
            <a:srgbClr val="FFFFFF"/>
          </a:solidFill>
          <a:ln w="10160">
            <a:solidFill>
              <a:srgbClr val="D7DE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9264" y="179222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364AA"/>
                </a:solidFill>
              </a:rPr>
              <a:t>5 pilots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969264" y="2267712"/>
            <a:ext cx="2331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11827"/>
                </a:solidFill>
              </a:rPr>
              <a:t>Demand proof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969264" y="2697480"/>
            <a:ext cx="269748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69264" y="2944368"/>
            <a:ext cx="2606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3E7B59"/>
                </a:solidFill>
              </a:rPr>
              <a:t>$1M–$3M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69264" y="3401568"/>
            <a:ext cx="2606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70" dirty="0">
                <a:solidFill>
                  <a:srgbClr val="667085"/>
                </a:solidFill>
              </a:rPr>
              <a:t>illustrative strategic asset value</a:t>
            </a:r>
            <a:endParaRPr lang="en-US" sz="770" dirty="0"/>
          </a:p>
        </p:txBody>
      </p:sp>
      <p:sp>
        <p:nvSpPr>
          <p:cNvPr id="11" name="Text 9"/>
          <p:cNvSpPr/>
          <p:nvPr/>
        </p:nvSpPr>
        <p:spPr>
          <a:xfrm>
            <a:off x="1033272" y="3886200"/>
            <a:ext cx="2377440" cy="10515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980" dirty="0">
                <a:solidFill>
                  <a:srgbClr val="111827"/>
                </a:solidFill>
              </a:rPr>
              <a:t>validated buyer pain</a:t>
            </a:r>
            <a:endParaRPr lang="en-US" sz="980" dirty="0"/>
          </a:p>
          <a:p>
            <a:r>
              <a:rPr lang="en-US" sz="980" dirty="0">
                <a:solidFill>
                  <a:srgbClr val="111827"/>
                </a:solidFill>
              </a:rPr>
              <a:t>repeatable assessment</a:t>
            </a:r>
            <a:endParaRPr lang="en-US" sz="980" dirty="0"/>
          </a:p>
          <a:p>
            <a:r>
              <a:rPr lang="en-US" sz="980" dirty="0">
                <a:solidFill>
                  <a:srgbClr val="111827"/>
                </a:solidFill>
              </a:rPr>
              <a:t>first case studies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4507992" y="1444752"/>
            <a:ext cx="3246120" cy="4160520"/>
          </a:xfrm>
          <a:prstGeom prst="roundRect">
            <a:avLst>
              <a:gd name="adj" fmla="val 1408"/>
            </a:avLst>
          </a:prstGeom>
          <a:solidFill>
            <a:srgbClr val="FFFFFF"/>
          </a:solidFill>
          <a:ln w="10160">
            <a:solidFill>
              <a:srgbClr val="D7DE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64024" y="179222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364AA"/>
                </a:solidFill>
              </a:rPr>
              <a:t>10 pilots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764024" y="2267712"/>
            <a:ext cx="2331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11827"/>
                </a:solidFill>
              </a:rPr>
              <a:t>Commercial proof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764024" y="2697480"/>
            <a:ext cx="269748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64024" y="2944368"/>
            <a:ext cx="2606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3E7B59"/>
                </a:solidFill>
              </a:rPr>
              <a:t>$5M–$10M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4764024" y="3401568"/>
            <a:ext cx="2606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70" dirty="0">
                <a:solidFill>
                  <a:srgbClr val="667085"/>
                </a:solidFill>
              </a:rPr>
              <a:t>illustrative strategic asset value</a:t>
            </a:r>
            <a:endParaRPr lang="en-US" sz="770" dirty="0"/>
          </a:p>
        </p:txBody>
      </p:sp>
      <p:sp>
        <p:nvSpPr>
          <p:cNvPr id="18" name="Text 16"/>
          <p:cNvSpPr/>
          <p:nvPr/>
        </p:nvSpPr>
        <p:spPr>
          <a:xfrm>
            <a:off x="4828032" y="3886200"/>
            <a:ext cx="2377440" cy="10515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980" dirty="0">
                <a:solidFill>
                  <a:srgbClr val="111827"/>
                </a:solidFill>
              </a:rPr>
              <a:t>paid conversions</a:t>
            </a:r>
            <a:endParaRPr lang="en-US" sz="980" dirty="0"/>
          </a:p>
          <a:p>
            <a:r>
              <a:rPr lang="en-US" sz="980" dirty="0">
                <a:solidFill>
                  <a:srgbClr val="111827"/>
                </a:solidFill>
              </a:rPr>
              <a:t>repeatable outbound</a:t>
            </a:r>
            <a:endParaRPr lang="en-US" sz="980" dirty="0"/>
          </a:p>
          <a:p>
            <a:r>
              <a:rPr lang="en-US" sz="980" dirty="0">
                <a:solidFill>
                  <a:srgbClr val="111827"/>
                </a:solidFill>
              </a:rPr>
              <a:t>advisory board traction</a:t>
            </a:r>
            <a:endParaRPr lang="en-US" sz="980" dirty="0"/>
          </a:p>
        </p:txBody>
      </p:sp>
      <p:sp>
        <p:nvSpPr>
          <p:cNvPr id="19" name="Shape 17"/>
          <p:cNvSpPr/>
          <p:nvPr/>
        </p:nvSpPr>
        <p:spPr>
          <a:xfrm>
            <a:off x="8302752" y="1444752"/>
            <a:ext cx="3246120" cy="4160520"/>
          </a:xfrm>
          <a:prstGeom prst="roundRect">
            <a:avLst>
              <a:gd name="adj" fmla="val 1408"/>
            </a:avLst>
          </a:prstGeom>
          <a:solidFill>
            <a:srgbClr val="2364AA"/>
          </a:solidFill>
          <a:ln w="10160">
            <a:solidFill>
              <a:srgbClr val="2364A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58784" y="179222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20 pilots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8558784" y="2267712"/>
            <a:ext cx="2331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ECFF"/>
                </a:solidFill>
              </a:rPr>
              <a:t>Fundable practice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558784" y="2697480"/>
            <a:ext cx="2697480" cy="0"/>
          </a:xfrm>
          <a:prstGeom prst="line">
            <a:avLst/>
          </a:prstGeom>
          <a:noFill/>
          <a:ln w="10160">
            <a:solidFill>
              <a:srgbClr val="90C7F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558784" y="2944368"/>
            <a:ext cx="2606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$12M–$25M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8558784" y="3401568"/>
            <a:ext cx="2606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70" dirty="0">
                <a:solidFill>
                  <a:srgbClr val="D9ECFF"/>
                </a:solidFill>
              </a:rPr>
              <a:t>illustrative strategic asset value</a:t>
            </a:r>
            <a:endParaRPr lang="en-US" sz="770" dirty="0"/>
          </a:p>
        </p:txBody>
      </p:sp>
      <p:sp>
        <p:nvSpPr>
          <p:cNvPr id="25" name="Text 23"/>
          <p:cNvSpPr/>
          <p:nvPr/>
        </p:nvSpPr>
        <p:spPr>
          <a:xfrm>
            <a:off x="8622792" y="3886200"/>
            <a:ext cx="2377440" cy="10515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980" dirty="0">
                <a:solidFill>
                  <a:srgbClr val="FFFFFF"/>
                </a:solidFill>
              </a:rPr>
              <a:t>retainers + projects</a:t>
            </a:r>
            <a:endParaRPr lang="en-US" sz="980" dirty="0"/>
          </a:p>
          <a:p>
            <a:r>
              <a:rPr lang="en-US" sz="980" dirty="0">
                <a:solidFill>
                  <a:srgbClr val="FFFFFF"/>
                </a:solidFill>
              </a:rPr>
              <a:t>data moat from assessments</a:t>
            </a:r>
            <a:endParaRPr lang="en-US" sz="980" dirty="0"/>
          </a:p>
          <a:p>
            <a:r>
              <a:rPr lang="en-US" sz="980" dirty="0">
                <a:solidFill>
                  <a:srgbClr val="FFFFFF"/>
                </a:solidFill>
              </a:rPr>
              <a:t>strategic acquirer interest</a:t>
            </a:r>
            <a:endParaRPr lang="en-US" sz="980" dirty="0"/>
          </a:p>
        </p:txBody>
      </p:sp>
      <p:sp>
        <p:nvSpPr>
          <p:cNvPr id="26" name="Text 24"/>
          <p:cNvSpPr/>
          <p:nvPr/>
        </p:nvSpPr>
        <p:spPr>
          <a:xfrm>
            <a:off x="786384" y="5897880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i="1" dirty="0">
                <a:solidFill>
                  <a:srgbClr val="667085"/>
                </a:solidFill>
              </a:rPr>
              <a:t>Valuation ranges are illustrative for a dedicated practice/newco and depend on paid conversion, retention, gross margin, software revenue mix, and defensible IP/data assets.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12</a:t>
            </a:r>
            <a:endParaRPr lang="en-US" sz="650" dirty="0"/>
          </a:p>
        </p:txBody>
      </p:sp>
      <p:sp>
        <p:nvSpPr>
          <p:cNvPr id="29" name="Text 27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Illustrative scenario model — not a formal valuation</a:t>
            </a:r>
            <a:endParaRPr lang="en-US" sz="64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Each customer milestone unlocks a stronger funding story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Funding should follow proof. The goal is to avoid asking investors to fund theory.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1353312"/>
            <a:ext cx="13258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dirty="0">
                <a:solidFill>
                  <a:srgbClr val="2364AA"/>
                </a:solidFill>
              </a:rPr>
              <a:t>TIMING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2331720" y="1353312"/>
            <a:ext cx="1828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dirty="0">
                <a:solidFill>
                  <a:srgbClr val="2364AA"/>
                </a:solidFill>
              </a:rPr>
              <a:t>CAPITAL PATH</a:t>
            </a:r>
            <a:endParaRPr lang="en-US" sz="650" dirty="0"/>
          </a:p>
        </p:txBody>
      </p:sp>
      <p:sp>
        <p:nvSpPr>
          <p:cNvPr id="7" name="Text 5"/>
          <p:cNvSpPr/>
          <p:nvPr/>
        </p:nvSpPr>
        <p:spPr>
          <a:xfrm>
            <a:off x="4572000" y="1353312"/>
            <a:ext cx="2971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dirty="0">
                <a:solidFill>
                  <a:srgbClr val="2364AA"/>
                </a:solidFill>
              </a:rPr>
              <a:t>BEST-FIT SOURCES</a:t>
            </a:r>
            <a:endParaRPr lang="en-US" sz="650" dirty="0"/>
          </a:p>
        </p:txBody>
      </p:sp>
      <p:sp>
        <p:nvSpPr>
          <p:cNvPr id="8" name="Text 6"/>
          <p:cNvSpPr/>
          <p:nvPr/>
        </p:nvSpPr>
        <p:spPr>
          <a:xfrm>
            <a:off x="8001000" y="1353312"/>
            <a:ext cx="333756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dirty="0">
                <a:solidFill>
                  <a:srgbClr val="2364AA"/>
                </a:solidFill>
              </a:rPr>
              <a:t>FUNDING STORY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566928" y="1600200"/>
            <a:ext cx="11018520" cy="749808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635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1691640"/>
            <a:ext cx="1325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111827"/>
                </a:solidFill>
              </a:rPr>
              <a:t>After 5 pilots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2331720" y="1691640"/>
            <a:ext cx="182880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2364AA"/>
                </a:solidFill>
              </a:rPr>
              <a:t>Non-dilutive + ecosystem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4572000" y="1691640"/>
            <a:ext cx="297180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11827"/>
                </a:solidFill>
              </a:rPr>
              <a:t>SBA accelerator, Texas workforce training, local economic-development partners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8001000" y="1691640"/>
            <a:ext cx="333756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11827"/>
                </a:solidFill>
              </a:rPr>
              <a:t>Narrative: AI workforce + software trust enablement</a:t>
            </a:r>
            <a:endParaRPr lang="en-US" sz="880" dirty="0"/>
          </a:p>
        </p:txBody>
      </p:sp>
      <p:sp>
        <p:nvSpPr>
          <p:cNvPr id="14" name="Shape 12"/>
          <p:cNvSpPr/>
          <p:nvPr/>
        </p:nvSpPr>
        <p:spPr>
          <a:xfrm>
            <a:off x="566928" y="2560320"/>
            <a:ext cx="11018520" cy="749808"/>
          </a:xfrm>
          <a:prstGeom prst="roundRect">
            <a:avLst>
              <a:gd name="adj" fmla="val 2439"/>
            </a:avLst>
          </a:prstGeom>
          <a:solidFill>
            <a:srgbClr val="F2F6FA"/>
          </a:solidFill>
          <a:ln w="635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2651760"/>
            <a:ext cx="1325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111827"/>
                </a:solidFill>
              </a:rPr>
              <a:t>After 10 pilots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2331720" y="2651760"/>
            <a:ext cx="182880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2364AA"/>
                </a:solidFill>
              </a:rPr>
              <a:t>Strategic seed / angels</a:t>
            </a:r>
            <a:endParaRPr lang="en-US" sz="880" dirty="0"/>
          </a:p>
        </p:txBody>
      </p:sp>
      <p:sp>
        <p:nvSpPr>
          <p:cNvPr id="17" name="Text 15"/>
          <p:cNvSpPr/>
          <p:nvPr/>
        </p:nvSpPr>
        <p:spPr>
          <a:xfrm>
            <a:off x="4572000" y="2651760"/>
            <a:ext cx="297180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11827"/>
                </a:solidFill>
              </a:rPr>
              <a:t>operators, local investors, industry advisors, channel partners</a:t>
            </a:r>
            <a:endParaRPr lang="en-US" sz="880" dirty="0"/>
          </a:p>
        </p:txBody>
      </p:sp>
      <p:sp>
        <p:nvSpPr>
          <p:cNvPr id="18" name="Text 16"/>
          <p:cNvSpPr/>
          <p:nvPr/>
        </p:nvSpPr>
        <p:spPr>
          <a:xfrm>
            <a:off x="8001000" y="2651760"/>
            <a:ext cx="333756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11827"/>
                </a:solidFill>
              </a:rPr>
              <a:t>Narrative: repeatable buyer pain + early conversion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566928" y="3520440"/>
            <a:ext cx="11018520" cy="749808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6350">
            <a:solidFill>
              <a:srgbClr val="D7DE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8368" y="3611880"/>
            <a:ext cx="1325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111827"/>
                </a:solidFill>
              </a:rPr>
              <a:t>After 20 pilots</a:t>
            </a:r>
            <a:endParaRPr lang="en-US" sz="880" dirty="0"/>
          </a:p>
        </p:txBody>
      </p:sp>
      <p:sp>
        <p:nvSpPr>
          <p:cNvPr id="21" name="Text 19"/>
          <p:cNvSpPr/>
          <p:nvPr/>
        </p:nvSpPr>
        <p:spPr>
          <a:xfrm>
            <a:off x="2331720" y="3611880"/>
            <a:ext cx="182880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2364AA"/>
                </a:solidFill>
              </a:rPr>
              <a:t>Institutional seed / strategic</a:t>
            </a:r>
            <a:endParaRPr lang="en-US" sz="880" dirty="0"/>
          </a:p>
        </p:txBody>
      </p:sp>
      <p:sp>
        <p:nvSpPr>
          <p:cNvPr id="22" name="Text 20"/>
          <p:cNvSpPr/>
          <p:nvPr/>
        </p:nvSpPr>
        <p:spPr>
          <a:xfrm>
            <a:off x="4572000" y="3611880"/>
            <a:ext cx="297180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11827"/>
                </a:solidFill>
              </a:rPr>
              <a:t>AI governance investors, GRC/security strategics, regional funds</a:t>
            </a:r>
            <a:endParaRPr lang="en-US" sz="880" dirty="0"/>
          </a:p>
        </p:txBody>
      </p:sp>
      <p:sp>
        <p:nvSpPr>
          <p:cNvPr id="23" name="Text 21"/>
          <p:cNvSpPr/>
          <p:nvPr/>
        </p:nvSpPr>
        <p:spPr>
          <a:xfrm>
            <a:off x="8001000" y="3611880"/>
            <a:ext cx="333756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11827"/>
                </a:solidFill>
              </a:rPr>
              <a:t>Narrative: scalable productized service + platform data moat</a:t>
            </a:r>
            <a:endParaRPr lang="en-US" sz="880" dirty="0"/>
          </a:p>
        </p:txBody>
      </p:sp>
      <p:sp>
        <p:nvSpPr>
          <p:cNvPr id="24" name="Shape 22"/>
          <p:cNvSpPr/>
          <p:nvPr/>
        </p:nvSpPr>
        <p:spPr>
          <a:xfrm>
            <a:off x="566928" y="4480560"/>
            <a:ext cx="11018520" cy="749808"/>
          </a:xfrm>
          <a:prstGeom prst="roundRect">
            <a:avLst>
              <a:gd name="adj" fmla="val 2439"/>
            </a:avLst>
          </a:prstGeom>
          <a:solidFill>
            <a:srgbClr val="F2F6FA"/>
          </a:solidFill>
          <a:ln w="6350">
            <a:solidFill>
              <a:srgbClr val="D7DEE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8368" y="4572000"/>
            <a:ext cx="1325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111827"/>
                </a:solidFill>
              </a:rPr>
              <a:t>After 50+ customers</a:t>
            </a:r>
            <a:endParaRPr lang="en-US" sz="880" dirty="0"/>
          </a:p>
        </p:txBody>
      </p:sp>
      <p:sp>
        <p:nvSpPr>
          <p:cNvPr id="26" name="Text 24"/>
          <p:cNvSpPr/>
          <p:nvPr/>
        </p:nvSpPr>
        <p:spPr>
          <a:xfrm>
            <a:off x="2331720" y="4572000"/>
            <a:ext cx="182880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2364AA"/>
                </a:solidFill>
              </a:rPr>
              <a:t>Growth / acquisition path</a:t>
            </a:r>
            <a:endParaRPr lang="en-US" sz="880" dirty="0"/>
          </a:p>
        </p:txBody>
      </p:sp>
      <p:sp>
        <p:nvSpPr>
          <p:cNvPr id="27" name="Text 25"/>
          <p:cNvSpPr/>
          <p:nvPr/>
        </p:nvSpPr>
        <p:spPr>
          <a:xfrm>
            <a:off x="4572000" y="4572000"/>
            <a:ext cx="297180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11827"/>
                </a:solidFill>
              </a:rPr>
              <a:t>GRC platforms, compliance automation, advisory firms, MSP roll-ups</a:t>
            </a:r>
            <a:endParaRPr lang="en-US" sz="880" dirty="0"/>
          </a:p>
        </p:txBody>
      </p:sp>
      <p:sp>
        <p:nvSpPr>
          <p:cNvPr id="28" name="Text 26"/>
          <p:cNvSpPr/>
          <p:nvPr/>
        </p:nvSpPr>
        <p:spPr>
          <a:xfrm>
            <a:off x="8001000" y="4572000"/>
            <a:ext cx="333756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11827"/>
                </a:solidFill>
              </a:rPr>
              <a:t>Narrative: category beachhead + recurring evidence layer</a:t>
            </a:r>
            <a:endParaRPr lang="en-US" sz="880" dirty="0"/>
          </a:p>
        </p:txBody>
      </p:sp>
      <p:sp>
        <p:nvSpPr>
          <p:cNvPr id="29" name="Shape 27"/>
          <p:cNvSpPr/>
          <p:nvPr/>
        </p:nvSpPr>
        <p:spPr>
          <a:xfrm>
            <a:off x="914400" y="5596128"/>
            <a:ext cx="10195560" cy="438912"/>
          </a:xfrm>
          <a:prstGeom prst="roundRect">
            <a:avLst>
              <a:gd name="adj" fmla="val 8333"/>
            </a:avLst>
          </a:prstGeom>
          <a:solidFill>
            <a:srgbClr val="EAF2FB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115568" y="5779008"/>
            <a:ext cx="9793224" cy="914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240" b="1" dirty="0">
                <a:solidFill>
                  <a:srgbClr val="111827"/>
                </a:solidFill>
              </a:rPr>
              <a:t>Important: grant and state funding improves leverage, but the core company value comes from customers, retention, reusable IP, and documented outcomes.</a:t>
            </a:r>
            <a:endParaRPr lang="en-US" sz="1240" dirty="0"/>
          </a:p>
        </p:txBody>
      </p:sp>
      <p:sp>
        <p:nvSpPr>
          <p:cNvPr id="31" name="Text 29"/>
          <p:cNvSpPr/>
          <p:nvPr/>
        </p:nvSpPr>
        <p:spPr>
          <a:xfrm>
            <a:off x="566928" y="6245352"/>
            <a:ext cx="11064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667085"/>
                </a:solidFill>
              </a:rPr>
              <a:t>Sources: NSF SBIR/STTR solicitation funding levels; SBA Growth Accelerator Fund Competition historical award structure; EDA Tech Hubs program; Texas workforce grant programs.</a:t>
            </a:r>
            <a:endParaRPr lang="en-US" sz="590" dirty="0"/>
          </a:p>
        </p:txBody>
      </p:sp>
      <p:sp>
        <p:nvSpPr>
          <p:cNvPr id="32" name="Shape 30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13</a:t>
            </a:r>
            <a:endParaRPr lang="en-US" sz="650" dirty="0"/>
          </a:p>
        </p:txBody>
      </p:sp>
      <p:sp>
        <p:nvSpPr>
          <p:cNvPr id="34" name="Text 32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Sources: NSF; SBA; EDA; Texas Workforce Commission</a:t>
            </a:r>
            <a:endParaRPr lang="en-US" sz="64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Comparable companies validate the trust-evidence category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These are not direct valuation targets; they show that compliance automation, GRC, and AI governance attract serious strategic value.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1353312"/>
            <a:ext cx="9144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dirty="0">
                <a:solidFill>
                  <a:srgbClr val="2364AA"/>
                </a:solidFill>
              </a:rPr>
              <a:t>COMPANY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1874520" y="1353312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dirty="0">
                <a:solidFill>
                  <a:srgbClr val="2364AA"/>
                </a:solidFill>
              </a:rPr>
              <a:t>CATEGORY</a:t>
            </a:r>
            <a:endParaRPr lang="en-US" sz="650" dirty="0"/>
          </a:p>
        </p:txBody>
      </p:sp>
      <p:sp>
        <p:nvSpPr>
          <p:cNvPr id="7" name="Text 5"/>
          <p:cNvSpPr/>
          <p:nvPr/>
        </p:nvSpPr>
        <p:spPr>
          <a:xfrm>
            <a:off x="4572000" y="1353312"/>
            <a:ext cx="2286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dirty="0">
                <a:solidFill>
                  <a:srgbClr val="2364AA"/>
                </a:solidFill>
              </a:rPr>
              <a:t>PUBLIC SIGNAL</a:t>
            </a:r>
            <a:endParaRPr lang="en-US" sz="650" dirty="0"/>
          </a:p>
        </p:txBody>
      </p:sp>
      <p:sp>
        <p:nvSpPr>
          <p:cNvPr id="8" name="Text 6"/>
          <p:cNvSpPr/>
          <p:nvPr/>
        </p:nvSpPr>
        <p:spPr>
          <a:xfrm>
            <a:off x="7315200" y="1353312"/>
            <a:ext cx="382219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dirty="0">
                <a:solidFill>
                  <a:srgbClr val="2364AA"/>
                </a:solidFill>
              </a:rPr>
              <a:t>LESSON FOR CENTAURUS + HAIEC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566928" y="1591056"/>
            <a:ext cx="11018520" cy="621792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635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1664208"/>
            <a:ext cx="91440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11827"/>
                </a:solidFill>
              </a:rPr>
              <a:t>Vanta</a:t>
            </a:r>
            <a:endParaRPr lang="en-US" sz="830" dirty="0"/>
          </a:p>
        </p:txBody>
      </p:sp>
      <p:sp>
        <p:nvSpPr>
          <p:cNvPr id="11" name="Text 9"/>
          <p:cNvSpPr/>
          <p:nvPr/>
        </p:nvSpPr>
        <p:spPr>
          <a:xfrm>
            <a:off x="1874520" y="1664208"/>
            <a:ext cx="22402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dirty="0">
                <a:solidFill>
                  <a:srgbClr val="111827"/>
                </a:solidFill>
              </a:rPr>
              <a:t>Trust management / compliance automation</a:t>
            </a:r>
            <a:endParaRPr lang="en-US" sz="830" dirty="0"/>
          </a:p>
        </p:txBody>
      </p:sp>
      <p:sp>
        <p:nvSpPr>
          <p:cNvPr id="12" name="Text 10"/>
          <p:cNvSpPr/>
          <p:nvPr/>
        </p:nvSpPr>
        <p:spPr>
          <a:xfrm>
            <a:off x="4572000" y="1664208"/>
            <a:ext cx="228600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dirty="0">
                <a:solidFill>
                  <a:srgbClr val="2364AA"/>
                </a:solidFill>
              </a:rPr>
              <a:t>$4.15B valuation after 2025 Series D</a:t>
            </a:r>
            <a:endParaRPr lang="en-US" sz="830" dirty="0"/>
          </a:p>
        </p:txBody>
      </p:sp>
      <p:sp>
        <p:nvSpPr>
          <p:cNvPr id="13" name="Text 11"/>
          <p:cNvSpPr/>
          <p:nvPr/>
        </p:nvSpPr>
        <p:spPr>
          <a:xfrm>
            <a:off x="7315200" y="1664208"/>
            <a:ext cx="3822192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11827"/>
                </a:solidFill>
              </a:rPr>
              <a:t>Trust evidence can become a large software category</a:t>
            </a:r>
            <a:endParaRPr lang="en-US" sz="830" dirty="0"/>
          </a:p>
        </p:txBody>
      </p:sp>
      <p:sp>
        <p:nvSpPr>
          <p:cNvPr id="14" name="Shape 12"/>
          <p:cNvSpPr/>
          <p:nvPr/>
        </p:nvSpPr>
        <p:spPr>
          <a:xfrm>
            <a:off x="566928" y="2414016"/>
            <a:ext cx="11018520" cy="621792"/>
          </a:xfrm>
          <a:prstGeom prst="roundRect">
            <a:avLst>
              <a:gd name="adj" fmla="val 2941"/>
            </a:avLst>
          </a:prstGeom>
          <a:solidFill>
            <a:srgbClr val="F2F6FA"/>
          </a:solidFill>
          <a:ln w="635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2487168"/>
            <a:ext cx="91440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11827"/>
                </a:solidFill>
              </a:rPr>
              <a:t>Drata</a:t>
            </a:r>
            <a:endParaRPr lang="en-US" sz="830" dirty="0"/>
          </a:p>
        </p:txBody>
      </p:sp>
      <p:sp>
        <p:nvSpPr>
          <p:cNvPr id="16" name="Text 14"/>
          <p:cNvSpPr/>
          <p:nvPr/>
        </p:nvSpPr>
        <p:spPr>
          <a:xfrm>
            <a:off x="1874520" y="2487168"/>
            <a:ext cx="22402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dirty="0">
                <a:solidFill>
                  <a:srgbClr val="111827"/>
                </a:solidFill>
              </a:rPr>
              <a:t>Security compliance automation</a:t>
            </a:r>
            <a:endParaRPr lang="en-US" sz="830" dirty="0"/>
          </a:p>
        </p:txBody>
      </p:sp>
      <p:sp>
        <p:nvSpPr>
          <p:cNvPr id="17" name="Text 15"/>
          <p:cNvSpPr/>
          <p:nvPr/>
        </p:nvSpPr>
        <p:spPr>
          <a:xfrm>
            <a:off x="4572000" y="2487168"/>
            <a:ext cx="228600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dirty="0">
                <a:solidFill>
                  <a:srgbClr val="2364AA"/>
                </a:solidFill>
              </a:rPr>
              <a:t>$2B valuation at Series C</a:t>
            </a:r>
            <a:endParaRPr lang="en-US" sz="830" dirty="0"/>
          </a:p>
        </p:txBody>
      </p:sp>
      <p:sp>
        <p:nvSpPr>
          <p:cNvPr id="18" name="Text 16"/>
          <p:cNvSpPr/>
          <p:nvPr/>
        </p:nvSpPr>
        <p:spPr>
          <a:xfrm>
            <a:off x="7315200" y="2487168"/>
            <a:ext cx="3822192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11827"/>
                </a:solidFill>
              </a:rPr>
              <a:t>Automation around audits and controls scales beyond services</a:t>
            </a:r>
            <a:endParaRPr lang="en-US" sz="830" dirty="0"/>
          </a:p>
        </p:txBody>
      </p:sp>
      <p:sp>
        <p:nvSpPr>
          <p:cNvPr id="19" name="Shape 17"/>
          <p:cNvSpPr/>
          <p:nvPr/>
        </p:nvSpPr>
        <p:spPr>
          <a:xfrm>
            <a:off x="566928" y="3236976"/>
            <a:ext cx="11018520" cy="621792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6350">
            <a:solidFill>
              <a:srgbClr val="D7DE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8368" y="3310128"/>
            <a:ext cx="91440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11827"/>
                </a:solidFill>
              </a:rPr>
              <a:t>OneTrust</a:t>
            </a:r>
            <a:endParaRPr lang="en-US" sz="830" dirty="0"/>
          </a:p>
        </p:txBody>
      </p:sp>
      <p:sp>
        <p:nvSpPr>
          <p:cNvPr id="21" name="Text 19"/>
          <p:cNvSpPr/>
          <p:nvPr/>
        </p:nvSpPr>
        <p:spPr>
          <a:xfrm>
            <a:off x="1874520" y="3310128"/>
            <a:ext cx="22402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dirty="0">
                <a:solidFill>
                  <a:srgbClr val="111827"/>
                </a:solidFill>
              </a:rPr>
              <a:t>Privacy, GRC, data governance</a:t>
            </a:r>
            <a:endParaRPr lang="en-US" sz="830" dirty="0"/>
          </a:p>
        </p:txBody>
      </p:sp>
      <p:sp>
        <p:nvSpPr>
          <p:cNvPr id="22" name="Text 20"/>
          <p:cNvSpPr/>
          <p:nvPr/>
        </p:nvSpPr>
        <p:spPr>
          <a:xfrm>
            <a:off x="4572000" y="3310128"/>
            <a:ext cx="228600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dirty="0">
                <a:solidFill>
                  <a:srgbClr val="2364AA"/>
                </a:solidFill>
              </a:rPr>
              <a:t>$5.1B Series C valuation; later reports around $4.5B</a:t>
            </a:r>
            <a:endParaRPr lang="en-US" sz="830" dirty="0"/>
          </a:p>
        </p:txBody>
      </p:sp>
      <p:sp>
        <p:nvSpPr>
          <p:cNvPr id="23" name="Text 21"/>
          <p:cNvSpPr/>
          <p:nvPr/>
        </p:nvSpPr>
        <p:spPr>
          <a:xfrm>
            <a:off x="7315200" y="3310128"/>
            <a:ext cx="3822192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11827"/>
                </a:solidFill>
              </a:rPr>
              <a:t>Enterprise GRC validates multi-framework governance demand</a:t>
            </a:r>
            <a:endParaRPr lang="en-US" sz="830" dirty="0"/>
          </a:p>
        </p:txBody>
      </p:sp>
      <p:sp>
        <p:nvSpPr>
          <p:cNvPr id="24" name="Shape 22"/>
          <p:cNvSpPr/>
          <p:nvPr/>
        </p:nvSpPr>
        <p:spPr>
          <a:xfrm>
            <a:off x="566928" y="4059936"/>
            <a:ext cx="11018520" cy="621792"/>
          </a:xfrm>
          <a:prstGeom prst="roundRect">
            <a:avLst>
              <a:gd name="adj" fmla="val 2941"/>
            </a:avLst>
          </a:prstGeom>
          <a:solidFill>
            <a:srgbClr val="F2F6FA"/>
          </a:solidFill>
          <a:ln w="6350">
            <a:solidFill>
              <a:srgbClr val="D7DEE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8368" y="4133088"/>
            <a:ext cx="91440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11827"/>
                </a:solidFill>
              </a:rPr>
              <a:t>Credo AI</a:t>
            </a:r>
            <a:endParaRPr lang="en-US" sz="830" dirty="0"/>
          </a:p>
        </p:txBody>
      </p:sp>
      <p:sp>
        <p:nvSpPr>
          <p:cNvPr id="26" name="Text 24"/>
          <p:cNvSpPr/>
          <p:nvPr/>
        </p:nvSpPr>
        <p:spPr>
          <a:xfrm>
            <a:off x="1874520" y="4133088"/>
            <a:ext cx="22402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dirty="0">
                <a:solidFill>
                  <a:srgbClr val="111827"/>
                </a:solidFill>
              </a:rPr>
              <a:t>AI governance platform</a:t>
            </a:r>
            <a:endParaRPr lang="en-US" sz="830" dirty="0"/>
          </a:p>
        </p:txBody>
      </p:sp>
      <p:sp>
        <p:nvSpPr>
          <p:cNvPr id="27" name="Text 25"/>
          <p:cNvSpPr/>
          <p:nvPr/>
        </p:nvSpPr>
        <p:spPr>
          <a:xfrm>
            <a:off x="4572000" y="4133088"/>
            <a:ext cx="228600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dirty="0">
                <a:solidFill>
                  <a:srgbClr val="2364AA"/>
                </a:solidFill>
              </a:rPr>
              <a:t>$21M new capital in 2024; ~$41M+ total raised reported</a:t>
            </a:r>
            <a:endParaRPr lang="en-US" sz="830" dirty="0"/>
          </a:p>
        </p:txBody>
      </p:sp>
      <p:sp>
        <p:nvSpPr>
          <p:cNvPr id="28" name="Text 26"/>
          <p:cNvSpPr/>
          <p:nvPr/>
        </p:nvSpPr>
        <p:spPr>
          <a:xfrm>
            <a:off x="7315200" y="4133088"/>
            <a:ext cx="3822192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11827"/>
                </a:solidFill>
              </a:rPr>
              <a:t>AI governance is an investable platform segment</a:t>
            </a:r>
            <a:endParaRPr lang="en-US" sz="830" dirty="0"/>
          </a:p>
        </p:txBody>
      </p:sp>
      <p:sp>
        <p:nvSpPr>
          <p:cNvPr id="29" name="Shape 27"/>
          <p:cNvSpPr/>
          <p:nvPr/>
        </p:nvSpPr>
        <p:spPr>
          <a:xfrm>
            <a:off x="566928" y="4882896"/>
            <a:ext cx="11018520" cy="621792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6350">
            <a:solidFill>
              <a:srgbClr val="D7DE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58368" y="4956048"/>
            <a:ext cx="91440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11827"/>
                </a:solidFill>
              </a:rPr>
              <a:t>SafeBase</a:t>
            </a:r>
            <a:endParaRPr lang="en-US" sz="830" dirty="0"/>
          </a:p>
        </p:txBody>
      </p:sp>
      <p:sp>
        <p:nvSpPr>
          <p:cNvPr id="31" name="Text 29"/>
          <p:cNvSpPr/>
          <p:nvPr/>
        </p:nvSpPr>
        <p:spPr>
          <a:xfrm>
            <a:off x="1874520" y="4956048"/>
            <a:ext cx="22402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dirty="0">
                <a:solidFill>
                  <a:srgbClr val="111827"/>
                </a:solidFill>
              </a:rPr>
              <a:t>Trust center / security review automation</a:t>
            </a:r>
            <a:endParaRPr lang="en-US" sz="830" dirty="0"/>
          </a:p>
        </p:txBody>
      </p:sp>
      <p:sp>
        <p:nvSpPr>
          <p:cNvPr id="32" name="Text 30"/>
          <p:cNvSpPr/>
          <p:nvPr/>
        </p:nvSpPr>
        <p:spPr>
          <a:xfrm>
            <a:off x="4572000" y="4956048"/>
            <a:ext cx="228600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dirty="0">
                <a:solidFill>
                  <a:srgbClr val="2364AA"/>
                </a:solidFill>
              </a:rPr>
              <a:t>$33M Series B; &gt;$50M total funding</a:t>
            </a:r>
            <a:endParaRPr lang="en-US" sz="830" dirty="0"/>
          </a:p>
        </p:txBody>
      </p:sp>
      <p:sp>
        <p:nvSpPr>
          <p:cNvPr id="33" name="Text 31"/>
          <p:cNvSpPr/>
          <p:nvPr/>
        </p:nvSpPr>
        <p:spPr>
          <a:xfrm>
            <a:off x="7315200" y="4956048"/>
            <a:ext cx="3822192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30" b="1" dirty="0">
                <a:solidFill>
                  <a:srgbClr val="111827"/>
                </a:solidFill>
              </a:rPr>
              <a:t>Reducing buyer security friction is fundable</a:t>
            </a:r>
            <a:endParaRPr lang="en-US" sz="830" dirty="0"/>
          </a:p>
        </p:txBody>
      </p:sp>
      <p:sp>
        <p:nvSpPr>
          <p:cNvPr id="34" name="Shape 32"/>
          <p:cNvSpPr/>
          <p:nvPr/>
        </p:nvSpPr>
        <p:spPr>
          <a:xfrm>
            <a:off x="877824" y="5522976"/>
            <a:ext cx="10332720" cy="493776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8890">
            <a:solidFill>
              <a:srgbClr val="2364A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078992" y="5705856"/>
            <a:ext cx="9930384" cy="14630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111827"/>
                </a:solidFill>
              </a:rPr>
              <a:t>Centaurus does not need to be Vanta or OneTrust. It needs to own the underserved AI assurance layer for software companies before platforms and large consultancies fully move down-market.</a:t>
            </a:r>
            <a:endParaRPr lang="en-US" sz="1220" dirty="0"/>
          </a:p>
        </p:txBody>
      </p:sp>
      <p:sp>
        <p:nvSpPr>
          <p:cNvPr id="36" name="Text 34"/>
          <p:cNvSpPr/>
          <p:nvPr/>
        </p:nvSpPr>
        <p:spPr>
          <a:xfrm>
            <a:off x="566928" y="6245352"/>
            <a:ext cx="11064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667085"/>
                </a:solidFill>
              </a:rPr>
              <a:t>Sources: Vanta 2025 funding announcement / Reuters; Drata Series C announcement and private-market reporting; OneTrust funding announcements; Credo AI funding announcement; SafeBase 2024 Series B announcement.</a:t>
            </a:r>
            <a:endParaRPr lang="en-US" sz="590" dirty="0"/>
          </a:p>
        </p:txBody>
      </p:sp>
      <p:sp>
        <p:nvSpPr>
          <p:cNvPr id="37" name="Shape 35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14</a:t>
            </a:r>
            <a:endParaRPr lang="en-US" sz="650" dirty="0"/>
          </a:p>
        </p:txBody>
      </p:sp>
      <p:sp>
        <p:nvSpPr>
          <p:cNvPr id="39" name="Text 37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Sources: Vanta; Reuters; Drata; OneTrust; Credo AI; SafeBase</a:t>
            </a:r>
            <a:endParaRPr lang="en-US" sz="64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optionality improves if the practice builds software-backed evidence assets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The acquisition story is strongest when Centaurus can show repeatable demand, recurring revenue, assessment data, and proprietary workflows.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3232" y="1508760"/>
            <a:ext cx="3246120" cy="2971800"/>
          </a:xfrm>
          <a:prstGeom prst="roundRect">
            <a:avLst>
              <a:gd name="adj" fmla="val 1538"/>
            </a:avLst>
          </a:prstGeom>
          <a:solidFill>
            <a:srgbClr val="FFFFFF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13232" y="1508760"/>
            <a:ext cx="3246120" cy="109728"/>
          </a:xfrm>
          <a:prstGeom prst="rect">
            <a:avLst/>
          </a:prstGeom>
          <a:solidFill>
            <a:srgbClr val="2364A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41832" y="184708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827"/>
                </a:solidFill>
              </a:rPr>
              <a:t>Strategic tuck-in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05840" y="2468880"/>
            <a:ext cx="2514600" cy="12344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080" dirty="0">
                <a:solidFill>
                  <a:srgbClr val="111827"/>
                </a:solidFill>
              </a:rPr>
              <a:t>GRC / compliance software platforms</a:t>
            </a:r>
            <a:endParaRPr lang="en-US" sz="1080" dirty="0"/>
          </a:p>
          <a:p>
            <a:r>
              <a:rPr lang="en-US" sz="1080" dirty="0">
                <a:solidFill>
                  <a:srgbClr val="111827"/>
                </a:solidFill>
              </a:rPr>
              <a:t>security-review automation vendors</a:t>
            </a:r>
            <a:endParaRPr lang="en-US" sz="1080" dirty="0"/>
          </a:p>
          <a:p>
            <a:r>
              <a:rPr lang="en-US" sz="1080" dirty="0">
                <a:solidFill>
                  <a:srgbClr val="111827"/>
                </a:solidFill>
              </a:rPr>
              <a:t>AI governance platforms</a:t>
            </a:r>
            <a:endParaRPr lang="en-US" sz="1080" dirty="0"/>
          </a:p>
        </p:txBody>
      </p:sp>
      <p:sp>
        <p:nvSpPr>
          <p:cNvPr id="9" name="Shape 7"/>
          <p:cNvSpPr/>
          <p:nvPr/>
        </p:nvSpPr>
        <p:spPr>
          <a:xfrm>
            <a:off x="4507992" y="1508760"/>
            <a:ext cx="3246120" cy="2971800"/>
          </a:xfrm>
          <a:prstGeom prst="roundRect">
            <a:avLst>
              <a:gd name="adj" fmla="val 1538"/>
            </a:avLst>
          </a:prstGeom>
          <a:solidFill>
            <a:srgbClr val="FFFFFF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07992" y="1508760"/>
            <a:ext cx="3246120" cy="109728"/>
          </a:xfrm>
          <a:prstGeom prst="rect">
            <a:avLst/>
          </a:prstGeom>
          <a:solidFill>
            <a:srgbClr val="2F8F8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36592" y="184708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827"/>
                </a:solidFill>
              </a:rPr>
              <a:t>Advisory roll-up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800600" y="2468880"/>
            <a:ext cx="2514600" cy="12344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080" dirty="0">
                <a:solidFill>
                  <a:srgbClr val="111827"/>
                </a:solidFill>
              </a:rPr>
              <a:t>mid-tier CPA/advisory firms</a:t>
            </a:r>
            <a:endParaRPr lang="en-US" sz="1080" dirty="0"/>
          </a:p>
          <a:p>
            <a:r>
              <a:rPr lang="en-US" sz="1080" dirty="0">
                <a:solidFill>
                  <a:srgbClr val="111827"/>
                </a:solidFill>
              </a:rPr>
              <a:t>cybersecurity consultancies</a:t>
            </a:r>
            <a:endParaRPr lang="en-US" sz="1080" dirty="0"/>
          </a:p>
          <a:p>
            <a:r>
              <a:rPr lang="en-US" sz="1080" dirty="0">
                <a:solidFill>
                  <a:srgbClr val="111827"/>
                </a:solidFill>
              </a:rPr>
              <a:t>MSP / vCISO platforms</a:t>
            </a:r>
            <a:endParaRPr lang="en-US" sz="1080" dirty="0"/>
          </a:p>
        </p:txBody>
      </p:sp>
      <p:sp>
        <p:nvSpPr>
          <p:cNvPr id="13" name="Shape 11"/>
          <p:cNvSpPr/>
          <p:nvPr/>
        </p:nvSpPr>
        <p:spPr>
          <a:xfrm>
            <a:off x="8302752" y="1508760"/>
            <a:ext cx="3246120" cy="2971800"/>
          </a:xfrm>
          <a:prstGeom prst="roundRect">
            <a:avLst>
              <a:gd name="adj" fmla="val 1538"/>
            </a:avLst>
          </a:prstGeom>
          <a:solidFill>
            <a:srgbClr val="FFFFFF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302752" y="1508760"/>
            <a:ext cx="3246120" cy="109728"/>
          </a:xfrm>
          <a:prstGeom prst="rect">
            <a:avLst/>
          </a:prstGeom>
          <a:solidFill>
            <a:srgbClr val="B9871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31352" y="184708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827"/>
                </a:solidFill>
              </a:rPr>
              <a:t>Vertical expansion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595360" y="2468880"/>
            <a:ext cx="2514600" cy="12344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080" dirty="0">
                <a:solidFill>
                  <a:srgbClr val="111827"/>
                </a:solidFill>
              </a:rPr>
              <a:t>HR tech audit ecosystem</a:t>
            </a:r>
            <a:endParaRPr lang="en-US" sz="1080" dirty="0"/>
          </a:p>
          <a:p>
            <a:r>
              <a:rPr lang="en-US" sz="1080" dirty="0">
                <a:solidFill>
                  <a:srgbClr val="111827"/>
                </a:solidFill>
              </a:rPr>
              <a:t>software vendor-risk marketplaces</a:t>
            </a:r>
            <a:endParaRPr lang="en-US" sz="1080" dirty="0"/>
          </a:p>
          <a:p>
            <a:r>
              <a:rPr lang="en-US" sz="1080" dirty="0">
                <a:solidFill>
                  <a:srgbClr val="111827"/>
                </a:solidFill>
              </a:rPr>
              <a:t>workforce-development partnerships</a:t>
            </a:r>
            <a:endParaRPr lang="en-US" sz="1080" dirty="0"/>
          </a:p>
        </p:txBody>
      </p:sp>
      <p:sp>
        <p:nvSpPr>
          <p:cNvPr id="17" name="Text 15"/>
          <p:cNvSpPr/>
          <p:nvPr/>
        </p:nvSpPr>
        <p:spPr>
          <a:xfrm>
            <a:off x="960120" y="4800600"/>
            <a:ext cx="23774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dirty="0">
                <a:solidFill>
                  <a:srgbClr val="2364AA"/>
                </a:solidFill>
              </a:rPr>
              <a:t>WHAT BUYERS WOULD PAY FOR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2606040" y="5074920"/>
            <a:ext cx="8458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11827"/>
                </a:solidFill>
              </a:rPr>
              <a:t>Recurring evidence workflows • law-specific audit playbooks • trained delivery bench • AI assessment data • customer logos • advisory-board credibility • integration/IP roadmap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914400" y="5623560"/>
            <a:ext cx="10195560" cy="502920"/>
          </a:xfrm>
          <a:prstGeom prst="roundRect">
            <a:avLst>
              <a:gd name="adj" fmla="val 7273"/>
            </a:avLst>
          </a:prstGeom>
          <a:solidFill>
            <a:srgbClr val="EAF2FB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115568" y="5806440"/>
            <a:ext cx="9793224" cy="1554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11827"/>
                </a:solidFill>
              </a:rPr>
              <a:t>Exit logic: services alone are lower-multiple; software-backed evidence, data, recurring retainers, and customer distribution increase strategic value.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15</a:t>
            </a:r>
            <a:endParaRPr lang="en-US" sz="650" dirty="0"/>
          </a:p>
        </p:txBody>
      </p:sp>
      <p:sp>
        <p:nvSpPr>
          <p:cNvPr id="23" name="Text 21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Centaurus AI Advisory &amp; Assurance Practice</a:t>
            </a:r>
            <a:endParaRPr lang="en-US" sz="64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Additional moves that compound value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These are low-cost enhancements that make the practice harder to copy and easier to fund.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49808" y="1481328"/>
            <a:ext cx="5074920" cy="74980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50976" y="1645920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2364AA"/>
                </a:solidFill>
              </a:rPr>
              <a:t>AI Audit Associate credential</a:t>
            </a:r>
            <a:endParaRPr lang="en-US" sz="1080" dirty="0"/>
          </a:p>
        </p:txBody>
      </p:sp>
      <p:sp>
        <p:nvSpPr>
          <p:cNvPr id="7" name="Text 5"/>
          <p:cNvSpPr/>
          <p:nvPr/>
        </p:nvSpPr>
        <p:spPr>
          <a:xfrm>
            <a:off x="2944368" y="1618488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90" dirty="0">
                <a:solidFill>
                  <a:srgbClr val="111827"/>
                </a:solidFill>
              </a:rPr>
              <a:t>Train alumni into a branded delivery bench; improves quality and workforce-development story.</a:t>
            </a:r>
            <a:endParaRPr lang="en-US" sz="890" dirty="0"/>
          </a:p>
        </p:txBody>
      </p:sp>
      <p:sp>
        <p:nvSpPr>
          <p:cNvPr id="8" name="Shape 6"/>
          <p:cNvSpPr/>
          <p:nvPr/>
        </p:nvSpPr>
        <p:spPr>
          <a:xfrm>
            <a:off x="6263640" y="1481328"/>
            <a:ext cx="5074920" cy="749808"/>
          </a:xfrm>
          <a:prstGeom prst="roundRect">
            <a:avLst>
              <a:gd name="adj" fmla="val 4878"/>
            </a:avLst>
          </a:prstGeom>
          <a:solidFill>
            <a:srgbClr val="EAF2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64808" y="1645920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2364AA"/>
                </a:solidFill>
              </a:rPr>
              <a:t>AI Readiness Index</a:t>
            </a:r>
            <a:endParaRPr lang="en-US" sz="1080" dirty="0"/>
          </a:p>
        </p:txBody>
      </p:sp>
      <p:sp>
        <p:nvSpPr>
          <p:cNvPr id="10" name="Text 8"/>
          <p:cNvSpPr/>
          <p:nvPr/>
        </p:nvSpPr>
        <p:spPr>
          <a:xfrm>
            <a:off x="8458200" y="1618488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90" dirty="0">
                <a:solidFill>
                  <a:srgbClr val="111827"/>
                </a:solidFill>
              </a:rPr>
              <a:t>Publish anonymized market data; becomes PR asset and lead magnet.</a:t>
            </a:r>
            <a:endParaRPr lang="en-US" sz="890" dirty="0"/>
          </a:p>
        </p:txBody>
      </p:sp>
      <p:sp>
        <p:nvSpPr>
          <p:cNvPr id="11" name="Shape 9"/>
          <p:cNvSpPr/>
          <p:nvPr/>
        </p:nvSpPr>
        <p:spPr>
          <a:xfrm>
            <a:off x="749808" y="2560320"/>
            <a:ext cx="5074920" cy="74980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50976" y="272491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2364AA"/>
                </a:solidFill>
              </a:rPr>
              <a:t>Partner certification</a:t>
            </a:r>
            <a:endParaRPr lang="en-US" sz="1080" dirty="0"/>
          </a:p>
        </p:txBody>
      </p:sp>
      <p:sp>
        <p:nvSpPr>
          <p:cNvPr id="13" name="Text 11"/>
          <p:cNvSpPr/>
          <p:nvPr/>
        </p:nvSpPr>
        <p:spPr>
          <a:xfrm>
            <a:off x="2944368" y="2697480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90" dirty="0">
                <a:solidFill>
                  <a:srgbClr val="111827"/>
                </a:solidFill>
              </a:rPr>
              <a:t>Let MSPs, law firms, and software shops refer or resell readiness checks.</a:t>
            </a:r>
            <a:endParaRPr lang="en-US" sz="890" dirty="0"/>
          </a:p>
        </p:txBody>
      </p:sp>
      <p:sp>
        <p:nvSpPr>
          <p:cNvPr id="14" name="Shape 12"/>
          <p:cNvSpPr/>
          <p:nvPr/>
        </p:nvSpPr>
        <p:spPr>
          <a:xfrm>
            <a:off x="6263640" y="2560320"/>
            <a:ext cx="5074920" cy="749808"/>
          </a:xfrm>
          <a:prstGeom prst="roundRect">
            <a:avLst>
              <a:gd name="adj" fmla="val 4878"/>
            </a:avLst>
          </a:prstGeom>
          <a:solidFill>
            <a:srgbClr val="EAF2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64808" y="272491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2364AA"/>
                </a:solidFill>
              </a:rPr>
              <a:t>Evidence portal</a:t>
            </a:r>
            <a:endParaRPr lang="en-US" sz="1080" dirty="0"/>
          </a:p>
        </p:txBody>
      </p:sp>
      <p:sp>
        <p:nvSpPr>
          <p:cNvPr id="16" name="Text 14"/>
          <p:cNvSpPr/>
          <p:nvPr/>
        </p:nvSpPr>
        <p:spPr>
          <a:xfrm>
            <a:off x="8458200" y="2697480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90" dirty="0">
                <a:solidFill>
                  <a:srgbClr val="111827"/>
                </a:solidFill>
              </a:rPr>
              <a:t>Customer-facing dashboard for controls, findings, remediation, and re-audit history.</a:t>
            </a:r>
            <a:endParaRPr lang="en-US" sz="890" dirty="0"/>
          </a:p>
        </p:txBody>
      </p:sp>
      <p:sp>
        <p:nvSpPr>
          <p:cNvPr id="17" name="Shape 15"/>
          <p:cNvSpPr/>
          <p:nvPr/>
        </p:nvSpPr>
        <p:spPr>
          <a:xfrm>
            <a:off x="749808" y="3639312"/>
            <a:ext cx="5074920" cy="74980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50976" y="3803904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2364AA"/>
                </a:solidFill>
              </a:rPr>
              <a:t>Founder / buyer roundtables</a:t>
            </a:r>
            <a:endParaRPr lang="en-US" sz="1080" dirty="0"/>
          </a:p>
        </p:txBody>
      </p:sp>
      <p:sp>
        <p:nvSpPr>
          <p:cNvPr id="19" name="Text 17"/>
          <p:cNvSpPr/>
          <p:nvPr/>
        </p:nvSpPr>
        <p:spPr>
          <a:xfrm>
            <a:off x="2944368" y="3776472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90" dirty="0">
                <a:solidFill>
                  <a:srgbClr val="111827"/>
                </a:solidFill>
              </a:rPr>
              <a:t>Create invite-only events for software leaders facing enterprise buyer scrutiny.</a:t>
            </a:r>
            <a:endParaRPr lang="en-US" sz="890" dirty="0"/>
          </a:p>
        </p:txBody>
      </p:sp>
      <p:sp>
        <p:nvSpPr>
          <p:cNvPr id="20" name="Shape 18"/>
          <p:cNvSpPr/>
          <p:nvPr/>
        </p:nvSpPr>
        <p:spPr>
          <a:xfrm>
            <a:off x="6263640" y="3639312"/>
            <a:ext cx="5074920" cy="749808"/>
          </a:xfrm>
          <a:prstGeom prst="roundRect">
            <a:avLst>
              <a:gd name="adj" fmla="val 4878"/>
            </a:avLst>
          </a:prstGeom>
          <a:solidFill>
            <a:srgbClr val="EAF2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64808" y="3803904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2364AA"/>
                </a:solidFill>
              </a:rPr>
              <a:t>Patent + playbook moat</a:t>
            </a:r>
            <a:endParaRPr lang="en-US" sz="1080" dirty="0"/>
          </a:p>
        </p:txBody>
      </p:sp>
      <p:sp>
        <p:nvSpPr>
          <p:cNvPr id="22" name="Text 20"/>
          <p:cNvSpPr/>
          <p:nvPr/>
        </p:nvSpPr>
        <p:spPr>
          <a:xfrm>
            <a:off x="8458200" y="3776472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90" dirty="0">
                <a:solidFill>
                  <a:srgbClr val="111827"/>
                </a:solidFill>
              </a:rPr>
              <a:t>File around deterministic mapping, evidence generation, and law-specific audit workflows.</a:t>
            </a:r>
            <a:endParaRPr lang="en-US" sz="890" dirty="0"/>
          </a:p>
        </p:txBody>
      </p:sp>
      <p:sp>
        <p:nvSpPr>
          <p:cNvPr id="23" name="Shape 21"/>
          <p:cNvSpPr/>
          <p:nvPr/>
        </p:nvSpPr>
        <p:spPr>
          <a:xfrm>
            <a:off x="914400" y="5522976"/>
            <a:ext cx="10195560" cy="50292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8890">
            <a:solidFill>
              <a:srgbClr val="2364A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115568" y="5705856"/>
            <a:ext cx="9793224" cy="1554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11827"/>
                </a:solidFill>
              </a:rPr>
              <a:t>The missed opportunity is the data asset: every audit should create structured insight that improves scoring, benchmarking, sales targeting, and future funding narrative.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16</a:t>
            </a:r>
            <a:endParaRPr lang="en-US" sz="650" dirty="0"/>
          </a:p>
        </p:txBody>
      </p:sp>
      <p:sp>
        <p:nvSpPr>
          <p:cNvPr id="27" name="Text 25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Centaurus AI Advisory &amp; Assurance Practice</a:t>
            </a:r>
            <a:endParaRPr lang="en-US" sz="64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90-day launch plan: prove demand before scaling headcount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Because technology is covered, the sprint should focus on packaging, authority, sales execution, and first customers.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94944" y="1481328"/>
            <a:ext cx="2331720" cy="4069080"/>
          </a:xfrm>
          <a:prstGeom prst="roundRect">
            <a:avLst>
              <a:gd name="adj" fmla="val 1569"/>
            </a:avLst>
          </a:prstGeom>
          <a:solidFill>
            <a:srgbClr val="FFFFFF"/>
          </a:solidFill>
          <a:ln w="10160">
            <a:solidFill>
              <a:srgbClr val="D7DE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1755648"/>
            <a:ext cx="18288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2364AA"/>
                </a:solidFill>
              </a:rPr>
              <a:t>Days 1–15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896112" y="205740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111827"/>
                </a:solidFill>
              </a:rPr>
              <a:t>Package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969264" y="2633472"/>
            <a:ext cx="1737360" cy="1554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070" dirty="0">
                <a:solidFill>
                  <a:srgbClr val="111827"/>
                </a:solidFill>
              </a:rPr>
              <a:t>final offer names</a:t>
            </a:r>
            <a:endParaRPr lang="en-US" sz="1070" dirty="0"/>
          </a:p>
          <a:p>
            <a:r>
              <a:rPr lang="en-US" sz="1070" dirty="0">
                <a:solidFill>
                  <a:srgbClr val="111827"/>
                </a:solidFill>
              </a:rPr>
              <a:t>sales deck + one-pager</a:t>
            </a:r>
            <a:endParaRPr lang="en-US" sz="1070" dirty="0"/>
          </a:p>
          <a:p>
            <a:r>
              <a:rPr lang="en-US" sz="1070" dirty="0">
                <a:solidFill>
                  <a:srgbClr val="111827"/>
                </a:solidFill>
              </a:rPr>
              <a:t>qualification script</a:t>
            </a:r>
            <a:endParaRPr lang="en-US" sz="1070" dirty="0"/>
          </a:p>
          <a:p>
            <a:r>
              <a:rPr lang="en-US" sz="1070" dirty="0">
                <a:solidFill>
                  <a:srgbClr val="111827"/>
                </a:solidFill>
              </a:rPr>
              <a:t>board invite list</a:t>
            </a:r>
            <a:endParaRPr lang="en-US" sz="1070" dirty="0"/>
          </a:p>
        </p:txBody>
      </p:sp>
      <p:sp>
        <p:nvSpPr>
          <p:cNvPr id="9" name="Shape 7"/>
          <p:cNvSpPr/>
          <p:nvPr/>
        </p:nvSpPr>
        <p:spPr>
          <a:xfrm>
            <a:off x="3483864" y="1481328"/>
            <a:ext cx="2331720" cy="4069080"/>
          </a:xfrm>
          <a:prstGeom prst="roundRect">
            <a:avLst>
              <a:gd name="adj" fmla="val 1569"/>
            </a:avLst>
          </a:prstGeom>
          <a:solidFill>
            <a:srgbClr val="FFFFFF"/>
          </a:solidFill>
          <a:ln w="1016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85032" y="1755648"/>
            <a:ext cx="18288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2364AA"/>
                </a:solidFill>
              </a:rPr>
              <a:t>Days 16–45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3685032" y="205740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111827"/>
                </a:solidFill>
              </a:rPr>
              <a:t>Activate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3758184" y="2633472"/>
            <a:ext cx="1737360" cy="1554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070" dirty="0">
                <a:solidFill>
                  <a:srgbClr val="111827"/>
                </a:solidFill>
              </a:rPr>
              <a:t>practice owner named</a:t>
            </a:r>
            <a:endParaRPr lang="en-US" sz="1070" dirty="0"/>
          </a:p>
          <a:p>
            <a:r>
              <a:rPr lang="en-US" sz="1070" dirty="0">
                <a:solidFill>
                  <a:srgbClr val="111827"/>
                </a:solidFill>
              </a:rPr>
              <a:t>5–7 advisors recruited</a:t>
            </a:r>
            <a:endParaRPr lang="en-US" sz="1070" dirty="0"/>
          </a:p>
          <a:p>
            <a:r>
              <a:rPr lang="en-US" sz="1070" dirty="0">
                <a:solidFill>
                  <a:srgbClr val="111827"/>
                </a:solidFill>
              </a:rPr>
              <a:t>PR narrative launched</a:t>
            </a:r>
            <a:endParaRPr lang="en-US" sz="1070" dirty="0"/>
          </a:p>
          <a:p>
            <a:r>
              <a:rPr lang="en-US" sz="1070" dirty="0">
                <a:solidFill>
                  <a:srgbClr val="111827"/>
                </a:solidFill>
              </a:rPr>
              <a:t>250-account list built</a:t>
            </a:r>
            <a:endParaRPr lang="en-US" sz="1070" dirty="0"/>
          </a:p>
        </p:txBody>
      </p:sp>
      <p:sp>
        <p:nvSpPr>
          <p:cNvPr id="13" name="Shape 11"/>
          <p:cNvSpPr/>
          <p:nvPr/>
        </p:nvSpPr>
        <p:spPr>
          <a:xfrm>
            <a:off x="6272784" y="1481328"/>
            <a:ext cx="2331720" cy="4069080"/>
          </a:xfrm>
          <a:prstGeom prst="roundRect">
            <a:avLst>
              <a:gd name="adj" fmla="val 1569"/>
            </a:avLst>
          </a:prstGeom>
          <a:solidFill>
            <a:srgbClr val="FFFFFF"/>
          </a:solidFill>
          <a:ln w="10160">
            <a:solidFill>
              <a:srgbClr val="D7DE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73952" y="1755648"/>
            <a:ext cx="18288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2364AA"/>
                </a:solidFill>
              </a:rPr>
              <a:t>Days 46–75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6473952" y="205740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111827"/>
                </a:solidFill>
              </a:rPr>
              <a:t>Sell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6547104" y="2633472"/>
            <a:ext cx="1737360" cy="1554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070" dirty="0">
                <a:solidFill>
                  <a:srgbClr val="111827"/>
                </a:solidFill>
              </a:rPr>
              <a:t>25–40 meetings</a:t>
            </a:r>
            <a:endParaRPr lang="en-US" sz="1070" dirty="0"/>
          </a:p>
          <a:p>
            <a:r>
              <a:rPr lang="en-US" sz="1070" dirty="0">
                <a:solidFill>
                  <a:srgbClr val="111827"/>
                </a:solidFill>
              </a:rPr>
              <a:t>first snapshots delivered</a:t>
            </a:r>
            <a:endParaRPr lang="en-US" sz="1070" dirty="0"/>
          </a:p>
          <a:p>
            <a:r>
              <a:rPr lang="en-US" sz="1070" dirty="0">
                <a:solidFill>
                  <a:srgbClr val="111827"/>
                </a:solidFill>
              </a:rPr>
              <a:t>one public event</a:t>
            </a:r>
            <a:endParaRPr lang="en-US" sz="1070" dirty="0"/>
          </a:p>
          <a:p>
            <a:r>
              <a:rPr lang="en-US" sz="1070" dirty="0">
                <a:solidFill>
                  <a:srgbClr val="111827"/>
                </a:solidFill>
              </a:rPr>
              <a:t>partner referrals opened</a:t>
            </a:r>
            <a:endParaRPr lang="en-US" sz="1070" dirty="0"/>
          </a:p>
        </p:txBody>
      </p:sp>
      <p:sp>
        <p:nvSpPr>
          <p:cNvPr id="17" name="Shape 15"/>
          <p:cNvSpPr/>
          <p:nvPr/>
        </p:nvSpPr>
        <p:spPr>
          <a:xfrm>
            <a:off x="9061704" y="1481328"/>
            <a:ext cx="2331720" cy="4069080"/>
          </a:xfrm>
          <a:prstGeom prst="roundRect">
            <a:avLst>
              <a:gd name="adj" fmla="val 1569"/>
            </a:avLst>
          </a:prstGeom>
          <a:solidFill>
            <a:srgbClr val="2364AA"/>
          </a:solidFill>
          <a:ln w="10160">
            <a:solidFill>
              <a:srgbClr val="2364A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262872" y="1755648"/>
            <a:ext cx="18288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D9ECFF"/>
                </a:solidFill>
              </a:rPr>
              <a:t>Days 76–90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9262872" y="205740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</a:rPr>
              <a:t>Convert</a:t>
            </a:r>
            <a:endParaRPr lang="en-US" sz="1750" dirty="0"/>
          </a:p>
        </p:txBody>
      </p:sp>
      <p:sp>
        <p:nvSpPr>
          <p:cNvPr id="20" name="Text 18"/>
          <p:cNvSpPr/>
          <p:nvPr/>
        </p:nvSpPr>
        <p:spPr>
          <a:xfrm>
            <a:off x="9336024" y="2633472"/>
            <a:ext cx="1737360" cy="1554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070" dirty="0">
                <a:solidFill>
                  <a:srgbClr val="FFFFFF"/>
                </a:solidFill>
              </a:rPr>
              <a:t>5 pilot customers</a:t>
            </a:r>
            <a:endParaRPr lang="en-US" sz="1070" dirty="0"/>
          </a:p>
          <a:p>
            <a:r>
              <a:rPr lang="en-US" sz="1070" dirty="0">
                <a:solidFill>
                  <a:srgbClr val="FFFFFF"/>
                </a:solidFill>
              </a:rPr>
              <a:t>2 paid audits</a:t>
            </a:r>
            <a:endParaRPr lang="en-US" sz="1070" dirty="0"/>
          </a:p>
          <a:p>
            <a:r>
              <a:rPr lang="en-US" sz="1070" dirty="0">
                <a:solidFill>
                  <a:srgbClr val="FFFFFF"/>
                </a:solidFill>
              </a:rPr>
              <a:t>1 retainer target</a:t>
            </a:r>
            <a:endParaRPr lang="en-US" sz="1070" dirty="0"/>
          </a:p>
          <a:p>
            <a:r>
              <a:rPr lang="en-US" sz="1070" dirty="0">
                <a:solidFill>
                  <a:srgbClr val="FFFFFF"/>
                </a:solidFill>
              </a:rPr>
              <a:t>scale decision memo</a:t>
            </a:r>
            <a:endParaRPr lang="en-US" sz="1070" dirty="0"/>
          </a:p>
        </p:txBody>
      </p:sp>
      <p:sp>
        <p:nvSpPr>
          <p:cNvPr id="21" name="Shape 19"/>
          <p:cNvSpPr/>
          <p:nvPr/>
        </p:nvSpPr>
        <p:spPr>
          <a:xfrm>
            <a:off x="914400" y="5760720"/>
            <a:ext cx="10195560" cy="502920"/>
          </a:xfrm>
          <a:prstGeom prst="roundRect">
            <a:avLst>
              <a:gd name="adj" fmla="val 7273"/>
            </a:avLst>
          </a:prstGeom>
          <a:solidFill>
            <a:srgbClr val="2364AA"/>
          </a:solidFill>
          <a:ln w="8890">
            <a:solidFill>
              <a:srgbClr val="2364A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15568" y="5943600"/>
            <a:ext cx="9793224" cy="1554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270" b="1" dirty="0">
                <a:solidFill>
                  <a:srgbClr val="FFFFFF"/>
                </a:solidFill>
              </a:rPr>
              <a:t>Decision requested: approve Centaurus as the market lead, assign a practice owner, activate sales + PR, form the advisory board, and launch the 90-day pilot sprint.</a:t>
            </a:r>
            <a:endParaRPr lang="en-US" sz="1270" dirty="0"/>
          </a:p>
        </p:txBody>
      </p:sp>
      <p:sp>
        <p:nvSpPr>
          <p:cNvPr id="23" name="Shape 21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17</a:t>
            </a:r>
            <a:endParaRPr lang="en-US" sz="650" dirty="0"/>
          </a:p>
        </p:txBody>
      </p:sp>
      <p:sp>
        <p:nvSpPr>
          <p:cNvPr id="25" name="Text 23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Centaurus AI Advisory &amp; Assurance Practice</a:t>
            </a:r>
            <a:endParaRPr lang="en-US" sz="64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Selected evidence base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Sources are included for diligence; the core pitch should focus on execution and market capture.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417320"/>
            <a:ext cx="10561320" cy="44348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050" dirty="0">
                <a:solidFill>
                  <a:srgbClr val="111827"/>
                </a:solidFill>
              </a:rPr>
              <a:t>SNS Insider: AI Consulting Services Market valued at $10.86B in 2025; forecast $94.41B by 2035.</a:t>
            </a:r>
            <a:endParaRPr lang="en-US" sz="1050" dirty="0"/>
          </a:p>
          <a:p>
            <a:r>
              <a:rPr lang="en-US" sz="1050" dirty="0">
                <a:solidFill>
                  <a:srgbClr val="111827"/>
                </a:solidFill>
              </a:rPr>
              <a:t>Gartner: AI governance platform spend expected to reach $492M in 2026 and exceed $1B by 2030.</a:t>
            </a:r>
            <a:endParaRPr lang="en-US" sz="1050" dirty="0"/>
          </a:p>
          <a:p>
            <a:r>
              <a:rPr lang="en-US" sz="1050" dirty="0">
                <a:solidFill>
                  <a:srgbClr val="111827"/>
                </a:solidFill>
              </a:rPr>
              <a:t>NYC DCWP: Local Law 144 AEDT enforcement began July 5, 2023; annual bias audit, public summary, candidate notice requirements.</a:t>
            </a:r>
            <a:endParaRPr lang="en-US" sz="1050" dirty="0"/>
          </a:p>
          <a:p>
            <a:r>
              <a:rPr lang="en-US" sz="1050" dirty="0">
                <a:solidFill>
                  <a:srgbClr val="111827"/>
                </a:solidFill>
              </a:rPr>
              <a:t>Colorado General Assembly / legal updates: Colorado AI law framework for high-risk AI systems; implementation timeline has evolved.</a:t>
            </a:r>
            <a:endParaRPr lang="en-US" sz="1050" dirty="0"/>
          </a:p>
          <a:p>
            <a:r>
              <a:rPr lang="en-US" sz="1050" dirty="0">
                <a:solidFill>
                  <a:srgbClr val="111827"/>
                </a:solidFill>
              </a:rPr>
              <a:t>Texas HB149 / TRAIGA: effective Jan. 1, 2026; applies to AI developers/deployers doing business in Texas or serving Texas residents.</a:t>
            </a:r>
            <a:endParaRPr lang="en-US" sz="1050" dirty="0"/>
          </a:p>
          <a:p>
            <a:r>
              <a:rPr lang="en-US" sz="1050" dirty="0">
                <a:solidFill>
                  <a:srgbClr val="111827"/>
                </a:solidFill>
              </a:rPr>
              <a:t>Vanta: $150M Series D at $4.15B valuation in 2025; Reuters reported 12,000+ clients and compliance automation expansion.</a:t>
            </a:r>
            <a:endParaRPr lang="en-US" sz="1050" dirty="0"/>
          </a:p>
          <a:p>
            <a:r>
              <a:rPr lang="en-US" sz="1050" dirty="0">
                <a:solidFill>
                  <a:srgbClr val="111827"/>
                </a:solidFill>
              </a:rPr>
              <a:t>Drata: $200M Series C at $2B valuation reported in 2022; compliance automation category validation.</a:t>
            </a:r>
            <a:endParaRPr lang="en-US" sz="1050" dirty="0"/>
          </a:p>
          <a:p>
            <a:r>
              <a:rPr lang="en-US" sz="1050" dirty="0">
                <a:solidFill>
                  <a:srgbClr val="111827"/>
                </a:solidFill>
              </a:rPr>
              <a:t>OneTrust: $5.1B valuation at Series C; GRC/privacy/compliance platform category validation.</a:t>
            </a:r>
            <a:endParaRPr lang="en-US" sz="1050" dirty="0"/>
          </a:p>
          <a:p>
            <a:r>
              <a:rPr lang="en-US" sz="1050" dirty="0">
                <a:solidFill>
                  <a:srgbClr val="111827"/>
                </a:solidFill>
              </a:rPr>
              <a:t>Credo AI: $21M new capital in 2024; AI governance platform category validation.</a:t>
            </a:r>
            <a:endParaRPr lang="en-US" sz="1050" dirty="0"/>
          </a:p>
          <a:p>
            <a:r>
              <a:rPr lang="en-US" sz="1050" dirty="0">
                <a:solidFill>
                  <a:srgbClr val="111827"/>
                </a:solidFill>
              </a:rPr>
              <a:t>SafeBase: $33M Series B in 2024; trust center and security-review automation category validation.</a:t>
            </a:r>
            <a:endParaRPr lang="en-US" sz="1050" dirty="0"/>
          </a:p>
          <a:p>
            <a:r>
              <a:rPr lang="en-US" sz="1050" dirty="0">
                <a:solidFill>
                  <a:srgbClr val="111827"/>
                </a:solidFill>
              </a:rPr>
              <a:t>RSM: FY2025 combined RSM US/Canada revenue of $4B; middle-market advisory scale signal.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18</a:t>
            </a:r>
            <a:endParaRPr lang="en-US" sz="650" dirty="0"/>
          </a:p>
        </p:txBody>
      </p:sp>
      <p:sp>
        <p:nvSpPr>
          <p:cNvPr id="8" name="Text 6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Appendix: evidence base</a:t>
            </a:r>
            <a:endParaRPr lang="en-US" sz="64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Centaurus can move from staffing margin to AI trust ownership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The strategic move is to become the practical AI governance and implementation partner for software companies that need buyer trust now.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3232" y="1417320"/>
            <a:ext cx="5212080" cy="1207008"/>
          </a:xfrm>
          <a:prstGeom prst="roundRect">
            <a:avLst>
              <a:gd name="adj" fmla="val 3030"/>
            </a:avLst>
          </a:prstGeom>
          <a:solidFill>
            <a:srgbClr val="FFFFFF"/>
          </a:solidFill>
          <a:ln w="15240">
            <a:solidFill>
              <a:srgbClr val="2364A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13232" y="1417320"/>
            <a:ext cx="5212080" cy="82296"/>
          </a:xfrm>
          <a:prstGeom prst="rect">
            <a:avLst/>
          </a:prstGeom>
          <a:solidFill>
            <a:srgbClr val="2364A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581912"/>
            <a:ext cx="4809744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b="1" dirty="0">
                <a:solidFill>
                  <a:srgbClr val="2364AA"/>
                </a:solidFill>
              </a:rPr>
              <a:t>DECISION THESIS</a:t>
            </a:r>
            <a:endParaRPr lang="en-US" sz="670" dirty="0"/>
          </a:p>
        </p:txBody>
      </p:sp>
      <p:sp>
        <p:nvSpPr>
          <p:cNvPr id="8" name="Text 6"/>
          <p:cNvSpPr/>
          <p:nvPr/>
        </p:nvSpPr>
        <p:spPr>
          <a:xfrm>
            <a:off x="914400" y="1819656"/>
            <a:ext cx="4809744" cy="67665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Create a Centaurus-led AI Advisory &amp; Assurance Practice that sells AI trust snapshots, law-readiness audits, recurring advisory retainers, and implementation pods.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6400800" y="1389888"/>
            <a:ext cx="23774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dirty="0">
                <a:solidFill>
                  <a:srgbClr val="2364AA"/>
                </a:solidFill>
              </a:rPr>
              <a:t>WHY THIS IS WINNABLE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6400800" y="1755648"/>
            <a:ext cx="4892040" cy="11430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220" dirty="0">
                <a:solidFill>
                  <a:srgbClr val="111827"/>
                </a:solidFill>
              </a:rPr>
              <a:t>Centaurus already has workforce infrastructure, alumni reach, training muscle, and client relationships.</a:t>
            </a:r>
            <a:endParaRPr lang="en-US" sz="1220" dirty="0"/>
          </a:p>
          <a:p>
            <a:r>
              <a:rPr lang="en-US" sz="1220" dirty="0">
                <a:solidFill>
                  <a:srgbClr val="111827"/>
                </a:solidFill>
              </a:rPr>
              <a:t>HAIEC provides a differentiated audit engine; Centaurus does not need to invent the technology.</a:t>
            </a:r>
            <a:endParaRPr lang="en-US" sz="1220" dirty="0"/>
          </a:p>
          <a:p>
            <a:r>
              <a:rPr lang="en-US" sz="1220" dirty="0">
                <a:solidFill>
                  <a:srgbClr val="111827"/>
                </a:solidFill>
              </a:rPr>
              <a:t>The market is moving from “try AI” to “prove AI is safe, compliant, and buyer-ready.”</a:t>
            </a:r>
            <a:endParaRPr lang="en-US" sz="1220" dirty="0"/>
          </a:p>
        </p:txBody>
      </p:sp>
      <p:sp>
        <p:nvSpPr>
          <p:cNvPr id="11" name="Shape 9"/>
          <p:cNvSpPr/>
          <p:nvPr/>
        </p:nvSpPr>
        <p:spPr>
          <a:xfrm>
            <a:off x="777240" y="3401568"/>
            <a:ext cx="1069848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3794760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2364A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822960" y="4270248"/>
            <a:ext cx="20116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named practice owner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291840" y="3794760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B9871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3291840" y="4270248"/>
            <a:ext cx="20116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AI advisory board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760720" y="3794760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2F8F8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5760720" y="4270248"/>
            <a:ext cx="20116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engines: PR + sales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229600" y="379476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E7B5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90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8229600" y="4270248"/>
            <a:ext cx="21945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days to validate demand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960120" y="5577840"/>
            <a:ext cx="10195560" cy="502920"/>
          </a:xfrm>
          <a:prstGeom prst="roundRect">
            <a:avLst>
              <a:gd name="adj" fmla="val 7273"/>
            </a:avLst>
          </a:prstGeom>
          <a:solidFill>
            <a:srgbClr val="EAF2FB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161288" y="5760720"/>
            <a:ext cx="9793224" cy="1554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11827"/>
                </a:solidFill>
              </a:rPr>
              <a:t>Core message to Centaurus: this is not a resell motion; it is a new business unit with Centaurus in the main seat.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02</a:t>
            </a:r>
            <a:endParaRPr lang="en-US" sz="650" dirty="0"/>
          </a:p>
        </p:txBody>
      </p:sp>
      <p:sp>
        <p:nvSpPr>
          <p:cNvPr id="24" name="Text 22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Centaurus AI Advisory &amp; Assurance Practice</a:t>
            </a:r>
            <a:endParaRPr lang="en-US" sz="64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market is forming around AI trust, not generic AI advice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Governance, auditability, and buyer evidence are becoming budget line items as AI moves into production.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50876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364A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$10.9B</a:t>
            </a:r>
            <a:endParaRPr lang="en-US" sz="2900" dirty="0"/>
          </a:p>
        </p:txBody>
      </p:sp>
      <p:sp>
        <p:nvSpPr>
          <p:cNvPr id="6" name="Text 4"/>
          <p:cNvSpPr/>
          <p:nvPr/>
        </p:nvSpPr>
        <p:spPr>
          <a:xfrm>
            <a:off x="777240" y="1984248"/>
            <a:ext cx="21945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AI consulting services market estimate, 2025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429000" y="1508760"/>
            <a:ext cx="2331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F8F8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$94.4B</a:t>
            </a:r>
            <a:endParaRPr lang="en-US" sz="2900" dirty="0"/>
          </a:p>
        </p:txBody>
      </p:sp>
      <p:sp>
        <p:nvSpPr>
          <p:cNvPr id="8" name="Text 6"/>
          <p:cNvSpPr/>
          <p:nvPr/>
        </p:nvSpPr>
        <p:spPr>
          <a:xfrm>
            <a:off x="3429000" y="1984248"/>
            <a:ext cx="2331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AI consulting services forecast, 2035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172200" y="1508760"/>
            <a:ext cx="2331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B9871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$492M</a:t>
            </a:r>
            <a:endParaRPr lang="en-US" sz="2900" dirty="0"/>
          </a:p>
        </p:txBody>
      </p:sp>
      <p:sp>
        <p:nvSpPr>
          <p:cNvPr id="10" name="Text 8"/>
          <p:cNvSpPr/>
          <p:nvPr/>
        </p:nvSpPr>
        <p:spPr>
          <a:xfrm>
            <a:off x="6172200" y="1984248"/>
            <a:ext cx="2331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AI governance platform spend forecast, 2026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9006840" y="1508760"/>
            <a:ext cx="2331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E7B5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$1B+</a:t>
            </a:r>
            <a:endParaRPr lang="en-US" sz="2900" dirty="0"/>
          </a:p>
        </p:txBody>
      </p:sp>
      <p:sp>
        <p:nvSpPr>
          <p:cNvPr id="12" name="Text 10"/>
          <p:cNvSpPr/>
          <p:nvPr/>
        </p:nvSpPr>
        <p:spPr>
          <a:xfrm>
            <a:off x="9006840" y="1984248"/>
            <a:ext cx="2331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AI governance platform spend forecast by 2030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77240" y="2971800"/>
            <a:ext cx="23774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dirty="0">
                <a:solidFill>
                  <a:srgbClr val="2364AA"/>
                </a:solidFill>
              </a:rPr>
              <a:t>STRATEGIC IMPLICATION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822960" y="3401568"/>
            <a:ext cx="10561320" cy="475488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635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51560" y="3538728"/>
            <a:ext cx="18288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2364AA"/>
                </a:solidFill>
              </a:rPr>
              <a:t>Consulting demand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3017520" y="3538728"/>
            <a:ext cx="80467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</a:rPr>
              <a:t>Companies need help turning AI ambition into safe workflows, policies, and implementation.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822960" y="4059936"/>
            <a:ext cx="10561320" cy="475488"/>
          </a:xfrm>
          <a:prstGeom prst="roundRect">
            <a:avLst>
              <a:gd name="adj" fmla="val 5769"/>
            </a:avLst>
          </a:prstGeom>
          <a:solidFill>
            <a:srgbClr val="EAF2FB"/>
          </a:solidFill>
          <a:ln w="6350">
            <a:solidFill>
              <a:srgbClr val="D7DE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51560" y="4197096"/>
            <a:ext cx="18288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2364AA"/>
                </a:solidFill>
              </a:rPr>
              <a:t>Governance demand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3017520" y="4197096"/>
            <a:ext cx="80467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</a:rPr>
              <a:t>Regulators and enterprise buyers are asking for evidence, not marketing claims.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22960" y="4718304"/>
            <a:ext cx="10561320" cy="475488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6350">
            <a:solidFill>
              <a:srgbClr val="D7DE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51560" y="4855464"/>
            <a:ext cx="18288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2364AA"/>
                </a:solidFill>
              </a:rPr>
              <a:t>Mid-market gap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3017520" y="4855464"/>
            <a:ext cx="80467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</a:rPr>
              <a:t>Big firms over-serve large enterprises; software startups are still exposed and under-supported.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566928" y="6245352"/>
            <a:ext cx="11064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667085"/>
                </a:solidFill>
              </a:rPr>
              <a:t>Sources: SNS Insider AI Consulting Services Market report, 2026; Gartner AI governance platform spending forecast, Feb. 2026.</a:t>
            </a:r>
            <a:endParaRPr lang="en-US" sz="590" dirty="0"/>
          </a:p>
        </p:txBody>
      </p:sp>
      <p:sp>
        <p:nvSpPr>
          <p:cNvPr id="24" name="Shape 22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03</a:t>
            </a:r>
            <a:endParaRPr lang="en-US" sz="650" dirty="0"/>
          </a:p>
        </p:txBody>
      </p:sp>
      <p:sp>
        <p:nvSpPr>
          <p:cNvPr id="26" name="Text 24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Sources: SNS Insider; Gartner</a:t>
            </a:r>
            <a:endParaRPr lang="en-US" sz="64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Centaurus has the ingredients most AI advisory startups lack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The missed opportunity is not technology availability; it is converting existing assets into a recurring AI advisory engine.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3232" y="1444752"/>
            <a:ext cx="3246120" cy="4251960"/>
          </a:xfrm>
          <a:prstGeom prst="roundRect">
            <a:avLst>
              <a:gd name="adj" fmla="val 1127"/>
            </a:avLst>
          </a:prstGeom>
          <a:solidFill>
            <a:srgbClr val="FFFFFF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13232" y="1444752"/>
            <a:ext cx="3246120" cy="109728"/>
          </a:xfrm>
          <a:prstGeom prst="rect">
            <a:avLst/>
          </a:prstGeom>
          <a:solidFill>
            <a:srgbClr val="2364A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9264" y="17922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827"/>
                </a:solidFill>
              </a:rPr>
              <a:t>Existing asset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24128" y="2450592"/>
            <a:ext cx="2514600" cy="22402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200" dirty="0">
                <a:solidFill>
                  <a:srgbClr val="111827"/>
                </a:solidFill>
              </a:rPr>
              <a:t>alumni network</a:t>
            </a:r>
            <a:endParaRPr lang="en-US" sz="1200" dirty="0"/>
          </a:p>
          <a:p>
            <a:r>
              <a:rPr lang="en-US" sz="1200" dirty="0">
                <a:solidFill>
                  <a:srgbClr val="111827"/>
                </a:solidFill>
              </a:rPr>
              <a:t>training history</a:t>
            </a:r>
            <a:endParaRPr lang="en-US" sz="1200" dirty="0"/>
          </a:p>
          <a:p>
            <a:r>
              <a:rPr lang="en-US" sz="1200" dirty="0">
                <a:solidFill>
                  <a:srgbClr val="111827"/>
                </a:solidFill>
              </a:rPr>
              <a:t>contractor bench</a:t>
            </a:r>
            <a:endParaRPr lang="en-US" sz="1200" dirty="0"/>
          </a:p>
          <a:p>
            <a:r>
              <a:rPr lang="en-US" sz="1200" dirty="0">
                <a:solidFill>
                  <a:srgbClr val="111827"/>
                </a:solidFill>
              </a:rPr>
              <a:t>staffing relationships</a:t>
            </a:r>
            <a:endParaRPr lang="en-US" sz="1200" dirty="0"/>
          </a:p>
          <a:p>
            <a:r>
              <a:rPr lang="en-US" sz="1200" dirty="0">
                <a:solidFill>
                  <a:srgbClr val="111827"/>
                </a:solidFill>
              </a:rPr>
              <a:t>local Texas presence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07992" y="1444752"/>
            <a:ext cx="3246120" cy="4251960"/>
          </a:xfrm>
          <a:prstGeom prst="roundRect">
            <a:avLst>
              <a:gd name="adj" fmla="val 1127"/>
            </a:avLst>
          </a:prstGeom>
          <a:solidFill>
            <a:srgbClr val="FFFFFF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07992" y="1444752"/>
            <a:ext cx="3246120" cy="109728"/>
          </a:xfrm>
          <a:prstGeom prst="rect">
            <a:avLst/>
          </a:prstGeom>
          <a:solidFill>
            <a:srgbClr val="2F8F8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64024" y="17922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827"/>
                </a:solidFill>
              </a:rPr>
              <a:t>Conversion move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818888" y="2450592"/>
            <a:ext cx="2514600" cy="22402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200" dirty="0">
                <a:solidFill>
                  <a:srgbClr val="111827"/>
                </a:solidFill>
              </a:rPr>
              <a:t>credential AI audit associates</a:t>
            </a:r>
            <a:endParaRPr lang="en-US" sz="1200" dirty="0"/>
          </a:p>
          <a:p>
            <a:r>
              <a:rPr lang="en-US" sz="1200" dirty="0">
                <a:solidFill>
                  <a:srgbClr val="111827"/>
                </a:solidFill>
              </a:rPr>
              <a:t>form advisory board</a:t>
            </a:r>
            <a:endParaRPr lang="en-US" sz="1200" dirty="0"/>
          </a:p>
          <a:p>
            <a:r>
              <a:rPr lang="en-US" sz="1200" dirty="0">
                <a:solidFill>
                  <a:srgbClr val="111827"/>
                </a:solidFill>
              </a:rPr>
              <a:t>package law-readiness offers</a:t>
            </a:r>
            <a:endParaRPr lang="en-US" sz="1200" dirty="0"/>
          </a:p>
          <a:p>
            <a:r>
              <a:rPr lang="en-US" sz="1200" dirty="0">
                <a:solidFill>
                  <a:srgbClr val="111827"/>
                </a:solidFill>
              </a:rPr>
              <a:t>run PR + event flywheel</a:t>
            </a:r>
            <a:endParaRPr lang="en-US" sz="1200" dirty="0"/>
          </a:p>
          <a:p>
            <a:r>
              <a:rPr lang="en-US" sz="1200" dirty="0">
                <a:solidFill>
                  <a:srgbClr val="111827"/>
                </a:solidFill>
              </a:rPr>
              <a:t>build repeatable sales motion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302752" y="1444752"/>
            <a:ext cx="3246120" cy="4251960"/>
          </a:xfrm>
          <a:prstGeom prst="roundRect">
            <a:avLst>
              <a:gd name="adj" fmla="val 1127"/>
            </a:avLst>
          </a:prstGeom>
          <a:solidFill>
            <a:srgbClr val="FFFFFF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302752" y="1444752"/>
            <a:ext cx="3246120" cy="109728"/>
          </a:xfrm>
          <a:prstGeom prst="rect">
            <a:avLst/>
          </a:prstGeom>
          <a:solidFill>
            <a:srgbClr val="3E7B5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58784" y="17922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11827"/>
                </a:solidFill>
              </a:rPr>
              <a:t>Commercial outcome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613648" y="2450592"/>
            <a:ext cx="2514600" cy="22402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r>
              <a:rPr lang="en-US" sz="1200" dirty="0">
                <a:solidFill>
                  <a:srgbClr val="111827"/>
                </a:solidFill>
              </a:rPr>
              <a:t>paid snapshots</a:t>
            </a:r>
            <a:endParaRPr lang="en-US" sz="1200" dirty="0"/>
          </a:p>
          <a:p>
            <a:r>
              <a:rPr lang="en-US" sz="1200" dirty="0">
                <a:solidFill>
                  <a:srgbClr val="111827"/>
                </a:solidFill>
              </a:rPr>
              <a:t>retainers</a:t>
            </a:r>
            <a:endParaRPr lang="en-US" sz="1200" dirty="0"/>
          </a:p>
          <a:p>
            <a:r>
              <a:rPr lang="en-US" sz="1200" dirty="0">
                <a:solidFill>
                  <a:srgbClr val="111827"/>
                </a:solidFill>
              </a:rPr>
              <a:t>implementation pods</a:t>
            </a:r>
            <a:endParaRPr lang="en-US" sz="1200" dirty="0"/>
          </a:p>
          <a:p>
            <a:r>
              <a:rPr lang="en-US" sz="1200" dirty="0">
                <a:solidFill>
                  <a:srgbClr val="111827"/>
                </a:solidFill>
              </a:rPr>
              <a:t>software subscriptions</a:t>
            </a:r>
            <a:endParaRPr lang="en-US" sz="1200" dirty="0"/>
          </a:p>
          <a:p>
            <a:r>
              <a:rPr lang="en-US" sz="1200" dirty="0">
                <a:solidFill>
                  <a:srgbClr val="111827"/>
                </a:solidFill>
              </a:rPr>
              <a:t>fundable practice narrative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1005840" y="5806440"/>
            <a:ext cx="10149840" cy="393192"/>
          </a:xfrm>
          <a:prstGeom prst="roundRect">
            <a:avLst>
              <a:gd name="adj" fmla="val 9302"/>
            </a:avLst>
          </a:prstGeom>
          <a:solidFill>
            <a:srgbClr val="EAF2FB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07008" y="5989320"/>
            <a:ext cx="9747504" cy="457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280" b="1" dirty="0">
                <a:solidFill>
                  <a:srgbClr val="111827"/>
                </a:solidFill>
              </a:rPr>
              <a:t>The strongest argument: Centaurus can lead the market-facing practice while HAIEC reduces product and technical execution risk.</a:t>
            </a:r>
            <a:endParaRPr lang="en-US" sz="1280" dirty="0"/>
          </a:p>
        </p:txBody>
      </p:sp>
      <p:sp>
        <p:nvSpPr>
          <p:cNvPr id="19" name="Shape 17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04</a:t>
            </a:r>
            <a:endParaRPr lang="en-US" sz="650" dirty="0"/>
          </a:p>
        </p:txBody>
      </p:sp>
      <p:sp>
        <p:nvSpPr>
          <p:cNvPr id="21" name="Text 19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Centaurus AI Advisory &amp; Assurance Practice</a:t>
            </a:r>
            <a:endParaRPr lang="en-US" sz="64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white space is mid-market AI trust: below enterprise consulting, above commodity staffing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Do not compete head-on with Big Four transformation programs. Win the practical, faster, lower-friction market.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43000" y="5303520"/>
            <a:ext cx="9692640" cy="0"/>
          </a:xfrm>
          <a:prstGeom prst="line">
            <a:avLst/>
          </a:prstGeom>
          <a:noFill/>
          <a:ln w="12700">
            <a:solidFill>
              <a:srgbClr val="667085"/>
            </a:solidFill>
            <a:prstDash val="solid"/>
            <a:tailEnd type="triangle"/>
          </a:ln>
        </p:spPr>
      </p:sp>
      <p:sp>
        <p:nvSpPr>
          <p:cNvPr id="6" name="Shape 4"/>
          <p:cNvSpPr/>
          <p:nvPr/>
        </p:nvSpPr>
        <p:spPr>
          <a:xfrm>
            <a:off x="1143000" y="5303520"/>
            <a:ext cx="0" cy="-3749040"/>
          </a:xfrm>
          <a:prstGeom prst="line">
            <a:avLst/>
          </a:prstGeom>
          <a:noFill/>
          <a:ln w="12700">
            <a:solidFill>
              <a:srgbClr val="667085"/>
            </a:solidFill>
            <a:prstDash val="solid"/>
            <a:tailEnd type="triangle"/>
          </a:ln>
        </p:spPr>
      </p:sp>
      <p:sp>
        <p:nvSpPr>
          <p:cNvPr id="7" name="Text 5"/>
          <p:cNvSpPr/>
          <p:nvPr/>
        </p:nvSpPr>
        <p:spPr>
          <a:xfrm>
            <a:off x="7909560" y="5522976"/>
            <a:ext cx="2560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7085"/>
                </a:solidFill>
              </a:rPr>
              <a:t>Buyer budget / enterprise complexity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 rot="16200000">
            <a:off x="402336" y="2057400"/>
            <a:ext cx="914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7085"/>
                </a:solidFill>
              </a:rPr>
              <a:t>Trust depth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6766560" y="1737360"/>
            <a:ext cx="3063240" cy="822960"/>
          </a:xfrm>
          <a:prstGeom prst="roundRect">
            <a:avLst>
              <a:gd name="adj" fmla="val 4444"/>
            </a:avLst>
          </a:prstGeom>
          <a:solidFill>
            <a:srgbClr val="EEF2F7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967728" y="1920240"/>
            <a:ext cx="2660904" cy="475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667085"/>
                </a:solidFill>
              </a:rPr>
              <a:t>Big Four / global SIs</a:t>
            </a:r>
            <a:endParaRPr lang="en-US" sz="1020" dirty="0"/>
          </a:p>
          <a:p>
            <a:pPr algn="l" indent="0" marL="0">
              <a:buNone/>
            </a:pPr>
            <a:r>
              <a:rPr lang="en-US" sz="1020" dirty="0">
                <a:solidFill>
                  <a:srgbClr val="667085"/>
                </a:solidFill>
              </a:rPr>
              <a:t>High credibility, high cost, enterprise scope</a:t>
            </a:r>
            <a:endParaRPr lang="en-US" sz="1020" dirty="0"/>
          </a:p>
        </p:txBody>
      </p:sp>
      <p:sp>
        <p:nvSpPr>
          <p:cNvPr id="11" name="Shape 9"/>
          <p:cNvSpPr/>
          <p:nvPr/>
        </p:nvSpPr>
        <p:spPr>
          <a:xfrm>
            <a:off x="6766560" y="4041648"/>
            <a:ext cx="3063240" cy="822960"/>
          </a:xfrm>
          <a:prstGeom prst="roundRect">
            <a:avLst>
              <a:gd name="adj" fmla="val 4444"/>
            </a:avLst>
          </a:prstGeom>
          <a:solidFill>
            <a:srgbClr val="F7F0E1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67728" y="4224528"/>
            <a:ext cx="2660904" cy="475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667085"/>
                </a:solidFill>
              </a:rPr>
              <a:t>GRC software platforms</a:t>
            </a:r>
            <a:endParaRPr lang="en-US" sz="1020" dirty="0"/>
          </a:p>
          <a:p>
            <a:pPr algn="l" indent="0" marL="0">
              <a:buNone/>
            </a:pPr>
            <a:r>
              <a:rPr lang="en-US" sz="1020" dirty="0">
                <a:solidFill>
                  <a:srgbClr val="667085"/>
                </a:solidFill>
              </a:rPr>
              <a:t>Good tooling; still need advisory and implementation</a:t>
            </a:r>
            <a:endParaRPr lang="en-US" sz="1020" dirty="0"/>
          </a:p>
        </p:txBody>
      </p:sp>
      <p:sp>
        <p:nvSpPr>
          <p:cNvPr id="13" name="Shape 11"/>
          <p:cNvSpPr/>
          <p:nvPr/>
        </p:nvSpPr>
        <p:spPr>
          <a:xfrm>
            <a:off x="1783080" y="4041648"/>
            <a:ext cx="3063240" cy="822960"/>
          </a:xfrm>
          <a:prstGeom prst="roundRect">
            <a:avLst>
              <a:gd name="adj" fmla="val 4444"/>
            </a:avLst>
          </a:prstGeom>
          <a:solidFill>
            <a:srgbClr val="F8EDEA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984248" y="4224528"/>
            <a:ext cx="2660904" cy="475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667085"/>
                </a:solidFill>
              </a:rPr>
              <a:t>Staffing firms</a:t>
            </a:r>
            <a:endParaRPr lang="en-US" sz="1020" dirty="0"/>
          </a:p>
          <a:p>
            <a:pPr algn="l" indent="0" marL="0">
              <a:buNone/>
            </a:pPr>
            <a:r>
              <a:rPr lang="en-US" sz="1020" dirty="0">
                <a:solidFill>
                  <a:srgbClr val="667085"/>
                </a:solidFill>
              </a:rPr>
              <a:t>Talent supply, but limited board-level trust story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1874520" y="1965960"/>
            <a:ext cx="3611880" cy="1060704"/>
          </a:xfrm>
          <a:prstGeom prst="roundRect">
            <a:avLst>
              <a:gd name="adj" fmla="val 4310"/>
            </a:avLst>
          </a:prstGeom>
          <a:solidFill>
            <a:srgbClr val="2364AA"/>
          </a:solidFill>
          <a:ln w="12700">
            <a:solidFill>
              <a:srgbClr val="2364A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148840" y="2249424"/>
            <a:ext cx="306324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Centaurus AI Advisory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mid-market trust + implementation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5440680" y="2487168"/>
            <a:ext cx="1124712" cy="0"/>
          </a:xfrm>
          <a:prstGeom prst="line">
            <a:avLst/>
          </a:prstGeom>
          <a:noFill/>
          <a:ln w="16510">
            <a:solidFill>
              <a:srgbClr val="2364AA"/>
            </a:solidFill>
            <a:prstDash val="solid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868680" y="5733288"/>
            <a:ext cx="10515600" cy="402336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8890">
            <a:solidFill>
              <a:srgbClr val="2364A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69848" y="5916168"/>
            <a:ext cx="10113264" cy="5486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11827"/>
                </a:solidFill>
              </a:rPr>
              <a:t>Positioning: “We make software companies AI-buyer ready: audit evidence, law readiness, remediation, and implementation support.”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05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Centaurus AI Advisory &amp; Assurance Practice</a:t>
            </a:r>
            <a:endParaRPr lang="en-US" sz="64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Start with software, AI startups, and tech-enabled service firms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Healthcare and finance can be later expansion markets; the fastest early buyers are software companies facing trust friction.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481328"/>
            <a:ext cx="5074920" cy="8778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50976" y="1664208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2364AA"/>
                </a:solidFill>
              </a:rPr>
              <a:t>AI SaaS startups</a:t>
            </a:r>
            <a:endParaRPr lang="en-US" sz="1260" dirty="0"/>
          </a:p>
        </p:txBody>
      </p:sp>
      <p:sp>
        <p:nvSpPr>
          <p:cNvPr id="7" name="Text 5"/>
          <p:cNvSpPr/>
          <p:nvPr/>
        </p:nvSpPr>
        <p:spPr>
          <a:xfrm>
            <a:off x="3063240" y="1636776"/>
            <a:ext cx="24231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111827"/>
                </a:solidFill>
              </a:rPr>
              <a:t>Need to prove data use, safety, compliance, and enterprise readiness.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731520" y="2734056"/>
            <a:ext cx="5074920" cy="877824"/>
          </a:xfrm>
          <a:prstGeom prst="roundRect">
            <a:avLst>
              <a:gd name="adj" fmla="val 4167"/>
            </a:avLst>
          </a:prstGeom>
          <a:solidFill>
            <a:srgbClr val="EAF2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50976" y="2916936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2364AA"/>
                </a:solidFill>
              </a:rPr>
              <a:t>HR tech / recruiting tools</a:t>
            </a:r>
            <a:endParaRPr lang="en-US" sz="1260" dirty="0"/>
          </a:p>
        </p:txBody>
      </p:sp>
      <p:sp>
        <p:nvSpPr>
          <p:cNvPr id="10" name="Text 8"/>
          <p:cNvSpPr/>
          <p:nvPr/>
        </p:nvSpPr>
        <p:spPr>
          <a:xfrm>
            <a:off x="3063240" y="2889504"/>
            <a:ext cx="24231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111827"/>
                </a:solidFill>
              </a:rPr>
              <a:t>NYC AEDT and bias-audit pressure creates direct buying trigger.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731520" y="3986784"/>
            <a:ext cx="5074920" cy="8778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50976" y="4169664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2364AA"/>
                </a:solidFill>
              </a:rPr>
              <a:t>B2B SaaS vendors</a:t>
            </a:r>
            <a:endParaRPr lang="en-US" sz="1260" dirty="0"/>
          </a:p>
        </p:txBody>
      </p:sp>
      <p:sp>
        <p:nvSpPr>
          <p:cNvPr id="13" name="Text 11"/>
          <p:cNvSpPr/>
          <p:nvPr/>
        </p:nvSpPr>
        <p:spPr>
          <a:xfrm>
            <a:off x="3063240" y="4142232"/>
            <a:ext cx="24231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111827"/>
                </a:solidFill>
              </a:rPr>
              <a:t>Enterprise vendor reviews increasingly ask AI governance questions.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263640" y="1481328"/>
            <a:ext cx="5074920" cy="877824"/>
          </a:xfrm>
          <a:prstGeom prst="roundRect">
            <a:avLst>
              <a:gd name="adj" fmla="val 4167"/>
            </a:avLst>
          </a:prstGeom>
          <a:solidFill>
            <a:srgbClr val="EAF2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83096" y="1664208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2364AA"/>
                </a:solidFill>
              </a:rPr>
              <a:t>Developer tools / copilots</a:t>
            </a:r>
            <a:endParaRPr lang="en-US" sz="1260" dirty="0"/>
          </a:p>
        </p:txBody>
      </p:sp>
      <p:sp>
        <p:nvSpPr>
          <p:cNvPr id="16" name="Text 14"/>
          <p:cNvSpPr/>
          <p:nvPr/>
        </p:nvSpPr>
        <p:spPr>
          <a:xfrm>
            <a:off x="8595360" y="1636776"/>
            <a:ext cx="24231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111827"/>
                </a:solidFill>
              </a:rPr>
              <a:t>Code, data, prompt, and model-risk issues need explainable controls.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6263640" y="2734056"/>
            <a:ext cx="5074920" cy="8778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83096" y="2916936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2364AA"/>
                </a:solidFill>
              </a:rPr>
              <a:t>Custom software shops</a:t>
            </a:r>
            <a:endParaRPr lang="en-US" sz="1260" dirty="0"/>
          </a:p>
        </p:txBody>
      </p:sp>
      <p:sp>
        <p:nvSpPr>
          <p:cNvPr id="19" name="Text 17"/>
          <p:cNvSpPr/>
          <p:nvPr/>
        </p:nvSpPr>
        <p:spPr>
          <a:xfrm>
            <a:off x="8595360" y="2889504"/>
            <a:ext cx="24231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111827"/>
                </a:solidFill>
              </a:rPr>
              <a:t>Need a partner offer to add AI assurance to client projects.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263640" y="3986784"/>
            <a:ext cx="5074920" cy="877824"/>
          </a:xfrm>
          <a:prstGeom prst="roundRect">
            <a:avLst>
              <a:gd name="adj" fmla="val 4167"/>
            </a:avLst>
          </a:prstGeom>
          <a:solidFill>
            <a:srgbClr val="EAF2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83096" y="4169664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2364AA"/>
                </a:solidFill>
              </a:rPr>
              <a:t>MSPs / IT consultancies</a:t>
            </a:r>
            <a:endParaRPr lang="en-US" sz="1260" dirty="0"/>
          </a:p>
        </p:txBody>
      </p:sp>
      <p:sp>
        <p:nvSpPr>
          <p:cNvPr id="22" name="Text 20"/>
          <p:cNvSpPr/>
          <p:nvPr/>
        </p:nvSpPr>
        <p:spPr>
          <a:xfrm>
            <a:off x="8595360" y="4142232"/>
            <a:ext cx="24231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111827"/>
                </a:solidFill>
              </a:rPr>
              <a:t>Can resell audits and implementation support into SMB clients.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1005840" y="5486400"/>
            <a:ext cx="10149840" cy="50292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8890">
            <a:solidFill>
              <a:srgbClr val="2364A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207008" y="5669280"/>
            <a:ext cx="9747504" cy="1554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310" b="1" dirty="0">
                <a:solidFill>
                  <a:srgbClr val="111827"/>
                </a:solidFill>
              </a:rPr>
              <a:t>Buyer truth: these companies do not want abstract AI strategy. They need proof that helps them pass security reviews, close enterprise deals, and avoid regulatory surprises.</a:t>
            </a:r>
            <a:endParaRPr lang="en-US" sz="1310" dirty="0"/>
          </a:p>
        </p:txBody>
      </p:sp>
      <p:sp>
        <p:nvSpPr>
          <p:cNvPr id="25" name="Shape 23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06</a:t>
            </a:r>
            <a:endParaRPr lang="en-US" sz="650" dirty="0"/>
          </a:p>
        </p:txBody>
      </p:sp>
      <p:sp>
        <p:nvSpPr>
          <p:cNvPr id="27" name="Text 25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Centaurus AI Advisory &amp; Assurance Practice</a:t>
            </a:r>
            <a:endParaRPr lang="en-US" sz="64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Local AI laws create quick products that sales can sell now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Package the law into named readiness offers; convert the readiness work into advisory retainers and remediation projects.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1353312"/>
            <a:ext cx="13258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dirty="0">
                <a:solidFill>
                  <a:srgbClr val="2364AA"/>
                </a:solidFill>
              </a:rPr>
              <a:t>WEDGE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2331720" y="1353312"/>
            <a:ext cx="2971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dirty="0">
                <a:solidFill>
                  <a:srgbClr val="2364AA"/>
                </a:solidFill>
              </a:rPr>
              <a:t>BUYER TRIGGER</a:t>
            </a:r>
            <a:endParaRPr lang="en-US" sz="650" dirty="0"/>
          </a:p>
        </p:txBody>
      </p:sp>
      <p:sp>
        <p:nvSpPr>
          <p:cNvPr id="7" name="Text 5"/>
          <p:cNvSpPr/>
          <p:nvPr/>
        </p:nvSpPr>
        <p:spPr>
          <a:xfrm>
            <a:off x="5669280" y="1353312"/>
            <a:ext cx="23317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dirty="0">
                <a:solidFill>
                  <a:srgbClr val="2364AA"/>
                </a:solidFill>
              </a:rPr>
              <a:t>BEST FIRST BUYER</a:t>
            </a:r>
            <a:endParaRPr lang="en-US" sz="650" dirty="0"/>
          </a:p>
        </p:txBody>
      </p:sp>
      <p:sp>
        <p:nvSpPr>
          <p:cNvPr id="8" name="Text 6"/>
          <p:cNvSpPr/>
          <p:nvPr/>
        </p:nvSpPr>
        <p:spPr>
          <a:xfrm>
            <a:off x="8366760" y="1353312"/>
            <a:ext cx="285292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dirty="0">
                <a:solidFill>
                  <a:srgbClr val="2364AA"/>
                </a:solidFill>
              </a:rPr>
              <a:t>SELLABLE PACKAGE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566928" y="1591056"/>
            <a:ext cx="11018520" cy="713232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635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1664208"/>
            <a:ext cx="1325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111827"/>
                </a:solidFill>
              </a:rPr>
              <a:t>NYC AEDT audit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2331720" y="1664208"/>
            <a:ext cx="297180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11827"/>
                </a:solidFill>
              </a:rPr>
              <a:t>Automated employment decision tools require annual bias audit, public summary, and candidate notice before use.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669280" y="1664208"/>
            <a:ext cx="233172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11827"/>
                </a:solidFill>
              </a:rPr>
              <a:t>HR tech, recruiting SaaS, employers hiring into NYC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8366760" y="1664208"/>
            <a:ext cx="2852928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2364AA"/>
                </a:solidFill>
              </a:rPr>
              <a:t>NYC AI Hiring Audit Readiness</a:t>
            </a:r>
            <a:endParaRPr lang="en-US" sz="880" dirty="0"/>
          </a:p>
        </p:txBody>
      </p:sp>
      <p:sp>
        <p:nvSpPr>
          <p:cNvPr id="14" name="Shape 12"/>
          <p:cNvSpPr/>
          <p:nvPr/>
        </p:nvSpPr>
        <p:spPr>
          <a:xfrm>
            <a:off x="566928" y="2505456"/>
            <a:ext cx="11018520" cy="713232"/>
          </a:xfrm>
          <a:prstGeom prst="roundRect">
            <a:avLst>
              <a:gd name="adj" fmla="val 2564"/>
            </a:avLst>
          </a:prstGeom>
          <a:solidFill>
            <a:srgbClr val="F2F6FA"/>
          </a:solidFill>
          <a:ln w="635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2578608"/>
            <a:ext cx="1325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111827"/>
                </a:solidFill>
              </a:rPr>
              <a:t>Colorado AI readiness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2331720" y="2578608"/>
            <a:ext cx="297180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11827"/>
                </a:solidFill>
              </a:rPr>
              <a:t>High-risk AI law framework creates documentation, risk-management, disclosure, and discrimination-risk pressure; timeline has evolved.</a:t>
            </a:r>
            <a:endParaRPr lang="en-US" sz="880" dirty="0"/>
          </a:p>
        </p:txBody>
      </p:sp>
      <p:sp>
        <p:nvSpPr>
          <p:cNvPr id="17" name="Text 15"/>
          <p:cNvSpPr/>
          <p:nvPr/>
        </p:nvSpPr>
        <p:spPr>
          <a:xfrm>
            <a:off x="5669280" y="2578608"/>
            <a:ext cx="233172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11827"/>
                </a:solidFill>
              </a:rPr>
              <a:t>AI SaaS used in employment, education, housing, lending, insurance</a:t>
            </a:r>
            <a:endParaRPr lang="en-US" sz="880" dirty="0"/>
          </a:p>
        </p:txBody>
      </p:sp>
      <p:sp>
        <p:nvSpPr>
          <p:cNvPr id="18" name="Text 16"/>
          <p:cNvSpPr/>
          <p:nvPr/>
        </p:nvSpPr>
        <p:spPr>
          <a:xfrm>
            <a:off x="8366760" y="2578608"/>
            <a:ext cx="2852928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2364AA"/>
                </a:solidFill>
              </a:rPr>
              <a:t>Colorado High-Risk AI Readiness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566928" y="3419856"/>
            <a:ext cx="11018520" cy="713232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6350">
            <a:solidFill>
              <a:srgbClr val="D7DE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8368" y="3493008"/>
            <a:ext cx="1325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111827"/>
                </a:solidFill>
              </a:rPr>
              <a:t>Texas TRAIGA readiness</a:t>
            </a:r>
            <a:endParaRPr lang="en-US" sz="880" dirty="0"/>
          </a:p>
        </p:txBody>
      </p:sp>
      <p:sp>
        <p:nvSpPr>
          <p:cNvPr id="21" name="Text 19"/>
          <p:cNvSpPr/>
          <p:nvPr/>
        </p:nvSpPr>
        <p:spPr>
          <a:xfrm>
            <a:off x="2331720" y="3493008"/>
            <a:ext cx="297180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11827"/>
                </a:solidFill>
              </a:rPr>
              <a:t>Texas law effective Jan. 1, 2026; AI developers/deployers face AG enforcement, prohibited-use exposure, and documentation needs.</a:t>
            </a:r>
            <a:endParaRPr lang="en-US" sz="880" dirty="0"/>
          </a:p>
        </p:txBody>
      </p:sp>
      <p:sp>
        <p:nvSpPr>
          <p:cNvPr id="22" name="Text 20"/>
          <p:cNvSpPr/>
          <p:nvPr/>
        </p:nvSpPr>
        <p:spPr>
          <a:xfrm>
            <a:off x="5669280" y="3493008"/>
            <a:ext cx="233172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11827"/>
                </a:solidFill>
              </a:rPr>
              <a:t>Texas software companies and AI deployers</a:t>
            </a:r>
            <a:endParaRPr lang="en-US" sz="880" dirty="0"/>
          </a:p>
        </p:txBody>
      </p:sp>
      <p:sp>
        <p:nvSpPr>
          <p:cNvPr id="23" name="Text 21"/>
          <p:cNvSpPr/>
          <p:nvPr/>
        </p:nvSpPr>
        <p:spPr>
          <a:xfrm>
            <a:off x="8366760" y="3493008"/>
            <a:ext cx="2852928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2364AA"/>
                </a:solidFill>
              </a:rPr>
              <a:t>Texas AI Readiness Sprint</a:t>
            </a:r>
            <a:endParaRPr lang="en-US" sz="880" dirty="0"/>
          </a:p>
        </p:txBody>
      </p:sp>
      <p:sp>
        <p:nvSpPr>
          <p:cNvPr id="24" name="Shape 22"/>
          <p:cNvSpPr/>
          <p:nvPr/>
        </p:nvSpPr>
        <p:spPr>
          <a:xfrm>
            <a:off x="566928" y="4334256"/>
            <a:ext cx="11018520" cy="713232"/>
          </a:xfrm>
          <a:prstGeom prst="roundRect">
            <a:avLst>
              <a:gd name="adj" fmla="val 2564"/>
            </a:avLst>
          </a:prstGeom>
          <a:solidFill>
            <a:srgbClr val="F2F6FA"/>
          </a:solidFill>
          <a:ln w="6350">
            <a:solidFill>
              <a:srgbClr val="D7DEE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8368" y="4407408"/>
            <a:ext cx="1325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111827"/>
                </a:solidFill>
              </a:rPr>
              <a:t>California workplace ADS</a:t>
            </a:r>
            <a:endParaRPr lang="en-US" sz="880" dirty="0"/>
          </a:p>
        </p:txBody>
      </p:sp>
      <p:sp>
        <p:nvSpPr>
          <p:cNvPr id="26" name="Text 24"/>
          <p:cNvSpPr/>
          <p:nvPr/>
        </p:nvSpPr>
        <p:spPr>
          <a:xfrm>
            <a:off x="2331720" y="4407408"/>
            <a:ext cx="297180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11827"/>
                </a:solidFill>
              </a:rPr>
              <a:t>Workplace automated-decision rules increase employer/vendor need to test, document, and explain AI-driven decisions.</a:t>
            </a:r>
            <a:endParaRPr lang="en-US" sz="880" dirty="0"/>
          </a:p>
        </p:txBody>
      </p:sp>
      <p:sp>
        <p:nvSpPr>
          <p:cNvPr id="27" name="Text 25"/>
          <p:cNvSpPr/>
          <p:nvPr/>
        </p:nvSpPr>
        <p:spPr>
          <a:xfrm>
            <a:off x="5669280" y="4407408"/>
            <a:ext cx="233172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111827"/>
                </a:solidFill>
              </a:rPr>
              <a:t>HR tech and workforce automation vendors</a:t>
            </a:r>
            <a:endParaRPr lang="en-US" sz="880" dirty="0"/>
          </a:p>
        </p:txBody>
      </p:sp>
      <p:sp>
        <p:nvSpPr>
          <p:cNvPr id="28" name="Text 26"/>
          <p:cNvSpPr/>
          <p:nvPr/>
        </p:nvSpPr>
        <p:spPr>
          <a:xfrm>
            <a:off x="8366760" y="4407408"/>
            <a:ext cx="2852928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2364AA"/>
                </a:solidFill>
              </a:rPr>
              <a:t>CA AI Employment Controls Review</a:t>
            </a:r>
            <a:endParaRPr lang="en-US" sz="880" dirty="0"/>
          </a:p>
        </p:txBody>
      </p:sp>
      <p:sp>
        <p:nvSpPr>
          <p:cNvPr id="29" name="Shape 27"/>
          <p:cNvSpPr/>
          <p:nvPr/>
        </p:nvSpPr>
        <p:spPr>
          <a:xfrm>
            <a:off x="960120" y="5513832"/>
            <a:ext cx="10104120" cy="475488"/>
          </a:xfrm>
          <a:prstGeom prst="roundRect">
            <a:avLst>
              <a:gd name="adj" fmla="val 7692"/>
            </a:avLst>
          </a:prstGeom>
          <a:solidFill>
            <a:srgbClr val="EAF2FB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161288" y="5696712"/>
            <a:ext cx="9701784" cy="12801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280" b="1" dirty="0">
                <a:solidFill>
                  <a:srgbClr val="111827"/>
                </a:solidFill>
              </a:rPr>
              <a:t>Sales move: do not sell “AI compliance” broadly. Sell one specific, named risk review tied to a jurisdiction and buyer pain.</a:t>
            </a:r>
            <a:endParaRPr lang="en-US" sz="1280" dirty="0"/>
          </a:p>
        </p:txBody>
      </p:sp>
      <p:sp>
        <p:nvSpPr>
          <p:cNvPr id="31" name="Text 29"/>
          <p:cNvSpPr/>
          <p:nvPr/>
        </p:nvSpPr>
        <p:spPr>
          <a:xfrm>
            <a:off x="566928" y="6245352"/>
            <a:ext cx="11064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667085"/>
                </a:solidFill>
              </a:rPr>
              <a:t>Sources: NYC DCWP Local Law 144 AEDT guidance; Colorado SB24-205 / revised AI Act commentary; Texas HB149 / TRAIGA; California Civil Rights Department ADS regulations.</a:t>
            </a:r>
            <a:endParaRPr lang="en-US" sz="590" dirty="0"/>
          </a:p>
        </p:txBody>
      </p:sp>
      <p:sp>
        <p:nvSpPr>
          <p:cNvPr id="32" name="Shape 30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07</a:t>
            </a:r>
            <a:endParaRPr lang="en-US" sz="650" dirty="0"/>
          </a:p>
        </p:txBody>
      </p:sp>
      <p:sp>
        <p:nvSpPr>
          <p:cNvPr id="34" name="Text 32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Sources: NYC DCWP; Colorado General Assembly; Texas HB149; CA CRD</a:t>
            </a:r>
            <a:endParaRPr lang="en-US" sz="64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HAIEC makes the offer more credible because it is evidence-led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Centaurus can tell buyers: this is not “AI judging AI”; it is deterministic review, control mapping, and reproducible evidence.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343400" y="1938528"/>
            <a:ext cx="3520440" cy="1664208"/>
          </a:xfrm>
          <a:prstGeom prst="roundRect">
            <a:avLst>
              <a:gd name="adj" fmla="val 2747"/>
            </a:avLst>
          </a:prstGeom>
          <a:solidFill>
            <a:srgbClr val="2364AA"/>
          </a:solidFill>
          <a:ln w="12700">
            <a:solidFill>
              <a:srgbClr val="2364A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617720" y="2331720"/>
            <a:ext cx="2971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HAIEC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Trust Evidence Engine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3703320" y="1892808"/>
            <a:ext cx="502920" cy="59436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973568" y="2487168"/>
            <a:ext cx="384048" cy="-59436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703320" y="4526280"/>
            <a:ext cx="502920" cy="-91440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973568" y="3474720"/>
            <a:ext cx="384048" cy="105156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" y="1417320"/>
            <a:ext cx="2926080" cy="932688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1417320"/>
            <a:ext cx="91440" cy="932688"/>
          </a:xfrm>
          <a:prstGeom prst="rect">
            <a:avLst/>
          </a:prstGeom>
          <a:solidFill>
            <a:srgbClr val="2F8F8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60120" y="1581912"/>
            <a:ext cx="242316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11827"/>
                </a:solidFill>
              </a:rPr>
              <a:t>Deterministic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960120" y="185623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667085"/>
                </a:solidFill>
              </a:rPr>
              <a:t>Repeatable checks and rules; not opaque model opinion.</a:t>
            </a:r>
            <a:endParaRPr lang="en-US" sz="920" dirty="0"/>
          </a:p>
        </p:txBody>
      </p:sp>
      <p:sp>
        <p:nvSpPr>
          <p:cNvPr id="15" name="Shape 13"/>
          <p:cNvSpPr/>
          <p:nvPr/>
        </p:nvSpPr>
        <p:spPr>
          <a:xfrm>
            <a:off x="8412480" y="1417320"/>
            <a:ext cx="2926080" cy="932688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417320"/>
            <a:ext cx="91440" cy="932688"/>
          </a:xfrm>
          <a:prstGeom prst="rect">
            <a:avLst/>
          </a:prstGeom>
          <a:solidFill>
            <a:srgbClr val="B9871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641080" y="1581912"/>
            <a:ext cx="242316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11827"/>
                </a:solidFill>
              </a:rPr>
              <a:t>Framework mapped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641080" y="185623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667085"/>
                </a:solidFill>
              </a:rPr>
              <a:t>NIST AI RMF, ISO 42001, EU AI Act, Texas AI law.</a:t>
            </a:r>
            <a:endParaRPr lang="en-US" sz="920" dirty="0"/>
          </a:p>
        </p:txBody>
      </p:sp>
      <p:sp>
        <p:nvSpPr>
          <p:cNvPr id="19" name="Shape 17"/>
          <p:cNvSpPr/>
          <p:nvPr/>
        </p:nvSpPr>
        <p:spPr>
          <a:xfrm>
            <a:off x="731520" y="4069080"/>
            <a:ext cx="2926080" cy="932688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31520" y="4069080"/>
            <a:ext cx="91440" cy="932688"/>
          </a:xfrm>
          <a:prstGeom prst="rect">
            <a:avLst/>
          </a:prstGeom>
          <a:solidFill>
            <a:srgbClr val="3E7B5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0120" y="4233672"/>
            <a:ext cx="242316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11827"/>
                </a:solidFill>
              </a:rPr>
              <a:t>Code-aware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960120" y="45079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667085"/>
                </a:solidFill>
              </a:rPr>
              <a:t>Repo findings connect technical reality to risk language.</a:t>
            </a:r>
            <a:endParaRPr lang="en-US" sz="920" dirty="0"/>
          </a:p>
        </p:txBody>
      </p:sp>
      <p:sp>
        <p:nvSpPr>
          <p:cNvPr id="23" name="Shape 21"/>
          <p:cNvSpPr/>
          <p:nvPr/>
        </p:nvSpPr>
        <p:spPr>
          <a:xfrm>
            <a:off x="8412480" y="4069080"/>
            <a:ext cx="2926080" cy="932688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412480" y="4069080"/>
            <a:ext cx="91440" cy="932688"/>
          </a:xfrm>
          <a:prstGeom prst="rect">
            <a:avLst/>
          </a:prstGeom>
          <a:solidFill>
            <a:srgbClr val="2364A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641080" y="4233672"/>
            <a:ext cx="242316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11827"/>
                </a:solidFill>
              </a:rPr>
              <a:t>Buyer-ready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8641080" y="45079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667085"/>
                </a:solidFill>
              </a:rPr>
              <a:t>Executive report, control gaps, evidence pack, remediation plan.</a:t>
            </a:r>
            <a:endParaRPr lang="en-US" sz="920" dirty="0"/>
          </a:p>
        </p:txBody>
      </p:sp>
      <p:sp>
        <p:nvSpPr>
          <p:cNvPr id="27" name="Shape 25"/>
          <p:cNvSpPr/>
          <p:nvPr/>
        </p:nvSpPr>
        <p:spPr>
          <a:xfrm>
            <a:off x="1920240" y="5532120"/>
            <a:ext cx="8366760" cy="475488"/>
          </a:xfrm>
          <a:prstGeom prst="roundRect">
            <a:avLst>
              <a:gd name="adj" fmla="val 7692"/>
            </a:avLst>
          </a:prstGeom>
          <a:solidFill>
            <a:srgbClr val="EAF2FB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121408" y="5715000"/>
            <a:ext cx="7964424" cy="12801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280" b="1" dirty="0">
                <a:solidFill>
                  <a:srgbClr val="111827"/>
                </a:solidFill>
              </a:rPr>
              <a:t>Why companies trust it: the output can be explained, challenged, repeated, and traced back to a policy/control/code basis.</a:t>
            </a:r>
            <a:endParaRPr lang="en-US" sz="1280" dirty="0"/>
          </a:p>
        </p:txBody>
      </p:sp>
      <p:sp>
        <p:nvSpPr>
          <p:cNvPr id="29" name="Shape 27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08</a:t>
            </a:r>
            <a:endParaRPr lang="en-US" sz="650" dirty="0"/>
          </a:p>
        </p:txBody>
      </p:sp>
      <p:sp>
        <p:nvSpPr>
          <p:cNvPr id="31" name="Text 29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Centaurus AI Advisory &amp; Assurance Practice</a:t>
            </a:r>
            <a:endParaRPr lang="en-US" sz="64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business model should ladder from fast audit to recurring advisory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0561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The front door must be easy to buy; the economics come from retainers, implementation pods, and recurring evidence refresh.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66928" y="1124712"/>
            <a:ext cx="1106424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572768"/>
            <a:ext cx="1993392" cy="3529584"/>
          </a:xfrm>
          <a:prstGeom prst="roundRect">
            <a:avLst>
              <a:gd name="adj" fmla="val 1835"/>
            </a:avLst>
          </a:prstGeom>
          <a:solidFill>
            <a:srgbClr val="2364AA"/>
          </a:solidFill>
          <a:ln w="9525">
            <a:solidFill>
              <a:srgbClr val="2364A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181051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68680" y="2267712"/>
            <a:ext cx="15727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</a:rPr>
              <a:t>AI Trust Snapshot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978408" y="2898648"/>
            <a:ext cx="1325880" cy="0"/>
          </a:xfrm>
          <a:prstGeom prst="line">
            <a:avLst/>
          </a:prstGeom>
          <a:noFill/>
          <a:ln w="8890">
            <a:solidFill>
              <a:srgbClr val="A9CCE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3172968"/>
            <a:ext cx="15727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$2.5K–$7.5K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86968" y="3776472"/>
            <a:ext cx="1508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30" dirty="0">
                <a:solidFill>
                  <a:srgbClr val="E9F3FF"/>
                </a:solidFill>
              </a:rPr>
              <a:t>fast risk report + buyer evidence</a:t>
            </a:r>
            <a:endParaRPr lang="en-US" sz="830" dirty="0"/>
          </a:p>
        </p:txBody>
      </p:sp>
      <p:sp>
        <p:nvSpPr>
          <p:cNvPr id="11" name="Shape 9"/>
          <p:cNvSpPr/>
          <p:nvPr/>
        </p:nvSpPr>
        <p:spPr>
          <a:xfrm>
            <a:off x="2679192" y="3310128"/>
            <a:ext cx="228600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2962656" y="1572768"/>
            <a:ext cx="1993392" cy="3529584"/>
          </a:xfrm>
          <a:prstGeom prst="roundRect">
            <a:avLst>
              <a:gd name="adj" fmla="val 1835"/>
            </a:avLst>
          </a:prstGeom>
          <a:solidFill>
            <a:srgbClr val="FFFFFF"/>
          </a:solidFill>
          <a:ln w="9525">
            <a:solidFill>
              <a:srgbClr val="D7DE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127248" y="181051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364AA"/>
                </a:solidFill>
              </a:rPr>
              <a:t>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172968" y="2267712"/>
            <a:ext cx="15727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11827"/>
                </a:solidFill>
              </a:rPr>
              <a:t>Law Readiness Sprint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3282696" y="2898648"/>
            <a:ext cx="132588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172968" y="3172968"/>
            <a:ext cx="15727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364AA"/>
                </a:solidFill>
              </a:rPr>
              <a:t>$5K–$15K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3191256" y="3776472"/>
            <a:ext cx="1508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30" dirty="0">
                <a:solidFill>
                  <a:srgbClr val="667085"/>
                </a:solidFill>
              </a:rPr>
              <a:t>NYC / Colorado / Texas / CA packages</a:t>
            </a:r>
            <a:endParaRPr lang="en-US" sz="830" dirty="0"/>
          </a:p>
        </p:txBody>
      </p:sp>
      <p:sp>
        <p:nvSpPr>
          <p:cNvPr id="18" name="Shape 16"/>
          <p:cNvSpPr/>
          <p:nvPr/>
        </p:nvSpPr>
        <p:spPr>
          <a:xfrm>
            <a:off x="4983480" y="3310128"/>
            <a:ext cx="228600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5266944" y="1572768"/>
            <a:ext cx="1993392" cy="3529584"/>
          </a:xfrm>
          <a:prstGeom prst="roundRect">
            <a:avLst>
              <a:gd name="adj" fmla="val 1835"/>
            </a:avLst>
          </a:prstGeom>
          <a:solidFill>
            <a:srgbClr val="FFFFFF"/>
          </a:solidFill>
          <a:ln w="9525">
            <a:solidFill>
              <a:srgbClr val="D7DE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31536" y="181051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364AA"/>
                </a:solidFill>
              </a:rPr>
              <a:t>3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77256" y="2267712"/>
            <a:ext cx="15727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11827"/>
                </a:solidFill>
              </a:rPr>
              <a:t>Fractional AI Advisory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5586984" y="2898648"/>
            <a:ext cx="132588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77256" y="3172968"/>
            <a:ext cx="15727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364AA"/>
                </a:solidFill>
              </a:rPr>
              <a:t>$3K–$12K/mo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495544" y="3776472"/>
            <a:ext cx="1508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30" dirty="0">
                <a:solidFill>
                  <a:srgbClr val="667085"/>
                </a:solidFill>
              </a:rPr>
              <a:t>governance cadence + vendor reviews</a:t>
            </a:r>
            <a:endParaRPr lang="en-US" sz="830" dirty="0"/>
          </a:p>
        </p:txBody>
      </p:sp>
      <p:sp>
        <p:nvSpPr>
          <p:cNvPr id="25" name="Shape 23"/>
          <p:cNvSpPr/>
          <p:nvPr/>
        </p:nvSpPr>
        <p:spPr>
          <a:xfrm>
            <a:off x="7287768" y="3310128"/>
            <a:ext cx="228600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7571232" y="1572768"/>
            <a:ext cx="1993392" cy="3529584"/>
          </a:xfrm>
          <a:prstGeom prst="roundRect">
            <a:avLst>
              <a:gd name="adj" fmla="val 1835"/>
            </a:avLst>
          </a:prstGeom>
          <a:solidFill>
            <a:srgbClr val="FFFFFF"/>
          </a:solidFill>
          <a:ln w="9525">
            <a:solidFill>
              <a:srgbClr val="D7DEE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735824" y="181051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364AA"/>
                </a:solidFill>
              </a:rPr>
              <a:t>4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7781544" y="2267712"/>
            <a:ext cx="15727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11827"/>
                </a:solidFill>
              </a:rPr>
              <a:t>Implementation Pod</a:t>
            </a:r>
            <a:endParaRPr lang="en-US" sz="1350" dirty="0"/>
          </a:p>
        </p:txBody>
      </p:sp>
      <p:sp>
        <p:nvSpPr>
          <p:cNvPr id="29" name="Shape 27"/>
          <p:cNvSpPr/>
          <p:nvPr/>
        </p:nvSpPr>
        <p:spPr>
          <a:xfrm>
            <a:off x="7891272" y="2898648"/>
            <a:ext cx="132588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781544" y="3172968"/>
            <a:ext cx="15727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364AA"/>
                </a:solidFill>
              </a:rPr>
              <a:t>$25K–$250K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7799832" y="3776472"/>
            <a:ext cx="1508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30" dirty="0">
                <a:solidFill>
                  <a:srgbClr val="667085"/>
                </a:solidFill>
              </a:rPr>
              <a:t>remediation, controls, integrations</a:t>
            </a:r>
            <a:endParaRPr lang="en-US" sz="830" dirty="0"/>
          </a:p>
        </p:txBody>
      </p:sp>
      <p:sp>
        <p:nvSpPr>
          <p:cNvPr id="32" name="Shape 30"/>
          <p:cNvSpPr/>
          <p:nvPr/>
        </p:nvSpPr>
        <p:spPr>
          <a:xfrm>
            <a:off x="9592056" y="3310128"/>
            <a:ext cx="228600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  <a:tailEnd type="triangle"/>
          </a:ln>
        </p:spPr>
      </p:sp>
      <p:sp>
        <p:nvSpPr>
          <p:cNvPr id="33" name="Shape 31"/>
          <p:cNvSpPr/>
          <p:nvPr/>
        </p:nvSpPr>
        <p:spPr>
          <a:xfrm>
            <a:off x="9875520" y="1572768"/>
            <a:ext cx="1993392" cy="3529584"/>
          </a:xfrm>
          <a:prstGeom prst="roundRect">
            <a:avLst>
              <a:gd name="adj" fmla="val 1835"/>
            </a:avLst>
          </a:prstGeom>
          <a:solidFill>
            <a:srgbClr val="FFFFFF"/>
          </a:solidFill>
          <a:ln w="9525">
            <a:solidFill>
              <a:srgbClr val="D7DEE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040112" y="181051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364AA"/>
                </a:solidFill>
              </a:rPr>
              <a:t>5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10085832" y="2267712"/>
            <a:ext cx="15727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11827"/>
                </a:solidFill>
              </a:rPr>
              <a:t>Managed Assurance</a:t>
            </a:r>
            <a:endParaRPr lang="en-US" sz="1350" dirty="0"/>
          </a:p>
        </p:txBody>
      </p:sp>
      <p:sp>
        <p:nvSpPr>
          <p:cNvPr id="36" name="Shape 34"/>
          <p:cNvSpPr/>
          <p:nvPr/>
        </p:nvSpPr>
        <p:spPr>
          <a:xfrm>
            <a:off x="10195560" y="2898648"/>
            <a:ext cx="1325880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0085832" y="3172968"/>
            <a:ext cx="15727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364AA"/>
                </a:solidFill>
              </a:rPr>
              <a:t>retainer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10104120" y="3776472"/>
            <a:ext cx="1508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30" dirty="0">
                <a:solidFill>
                  <a:srgbClr val="667085"/>
                </a:solidFill>
              </a:rPr>
              <a:t>quarterly re-audit + evidence refresh</a:t>
            </a:r>
            <a:endParaRPr lang="en-US" sz="830" dirty="0"/>
          </a:p>
        </p:txBody>
      </p:sp>
      <p:sp>
        <p:nvSpPr>
          <p:cNvPr id="39" name="Shape 37"/>
          <p:cNvSpPr/>
          <p:nvPr/>
        </p:nvSpPr>
        <p:spPr>
          <a:xfrm>
            <a:off x="960120" y="5532120"/>
            <a:ext cx="10104120" cy="475488"/>
          </a:xfrm>
          <a:prstGeom prst="roundRect">
            <a:avLst>
              <a:gd name="adj" fmla="val 7692"/>
            </a:avLst>
          </a:prstGeom>
          <a:solidFill>
            <a:srgbClr val="EAF2FB"/>
          </a:solidFill>
          <a:ln w="8890">
            <a:solidFill>
              <a:srgbClr val="D7DEE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161288" y="5715000"/>
            <a:ext cx="9701784" cy="12801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l" indent="0" marL="0">
              <a:buNone/>
            </a:pPr>
            <a:r>
              <a:rPr lang="en-US" sz="1270" b="1" dirty="0">
                <a:solidFill>
                  <a:srgbClr val="111827"/>
                </a:solidFill>
              </a:rPr>
              <a:t>Revenue split principle: Centaurus leads sales, advisory board, marketing, and delivery; HAIEC owns the audit engine and platform IP.</a:t>
            </a:r>
            <a:endParaRPr lang="en-US" sz="1270" dirty="0"/>
          </a:p>
        </p:txBody>
      </p:sp>
      <p:sp>
        <p:nvSpPr>
          <p:cNvPr id="41" name="Shape 39"/>
          <p:cNvSpPr/>
          <p:nvPr/>
        </p:nvSpPr>
        <p:spPr>
          <a:xfrm>
            <a:off x="566928" y="6446520"/>
            <a:ext cx="11064240" cy="0"/>
          </a:xfrm>
          <a:prstGeom prst="line">
            <a:avLst/>
          </a:prstGeom>
          <a:noFill/>
          <a:ln w="6350">
            <a:solidFill>
              <a:srgbClr val="D7DEE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85216" y="652881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67085"/>
                </a:solidFill>
              </a:rPr>
              <a:t>09</a:t>
            </a:r>
            <a:endParaRPr lang="en-US" sz="650" dirty="0"/>
          </a:p>
        </p:txBody>
      </p:sp>
      <p:sp>
        <p:nvSpPr>
          <p:cNvPr id="43" name="Text 41"/>
          <p:cNvSpPr/>
          <p:nvPr/>
        </p:nvSpPr>
        <p:spPr>
          <a:xfrm>
            <a:off x="987552" y="6528816"/>
            <a:ext cx="10607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667085"/>
                </a:solidFill>
              </a:rPr>
              <a:t>Centaurus AI Advisory &amp; Assurance Practice</a:t>
            </a:r>
            <a:endParaRPr lang="en-US" sz="6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Centaurus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Centaurus AI Advisory &amp; Assurance Practice</dc:title>
  <dc:subject>Client-ready AI advisory practice strategy</dc:subject>
  <dc:creator>HAIEC / Centaurus AI Advisory Strategy</dc:creator>
  <cp:lastModifiedBy>HAIEC / Centaurus AI Advisory Strategy</cp:lastModifiedBy>
  <cp:revision>1</cp:revision>
  <dcterms:created xsi:type="dcterms:W3CDTF">2026-07-28T09:58:45Z</dcterms:created>
  <dcterms:modified xsi:type="dcterms:W3CDTF">2026-07-28T09:58:45Z</dcterms:modified>
</cp:coreProperties>
</file>